
<file path=[Content_Types].xml><?xml version="1.0" encoding="utf-8"?>
<Types xmlns="http://schemas.openxmlformats.org/package/2006/content-types">
  <Default Extension="heic" ContentType="image/heic"/>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54"/>
  </p:notesMasterIdLst>
  <p:sldIdLst>
    <p:sldId id="256" r:id="rId5"/>
    <p:sldId id="267" r:id="rId6"/>
    <p:sldId id="307" r:id="rId7"/>
    <p:sldId id="306" r:id="rId8"/>
    <p:sldId id="305" r:id="rId9"/>
    <p:sldId id="298" r:id="rId10"/>
    <p:sldId id="304" r:id="rId11"/>
    <p:sldId id="291" r:id="rId12"/>
    <p:sldId id="288" r:id="rId13"/>
    <p:sldId id="292" r:id="rId14"/>
    <p:sldId id="258" r:id="rId15"/>
    <p:sldId id="287" r:id="rId16"/>
    <p:sldId id="259" r:id="rId17"/>
    <p:sldId id="268" r:id="rId18"/>
    <p:sldId id="290" r:id="rId19"/>
    <p:sldId id="302" r:id="rId20"/>
    <p:sldId id="286" r:id="rId21"/>
    <p:sldId id="303" r:id="rId22"/>
    <p:sldId id="299" r:id="rId23"/>
    <p:sldId id="300" r:id="rId24"/>
    <p:sldId id="301" r:id="rId25"/>
    <p:sldId id="271" r:id="rId26"/>
    <p:sldId id="285" r:id="rId27"/>
    <p:sldId id="272" r:id="rId28"/>
    <p:sldId id="273" r:id="rId29"/>
    <p:sldId id="269" r:id="rId30"/>
    <p:sldId id="274" r:id="rId31"/>
    <p:sldId id="282" r:id="rId32"/>
    <p:sldId id="275" r:id="rId33"/>
    <p:sldId id="283" r:id="rId34"/>
    <p:sldId id="276" r:id="rId35"/>
    <p:sldId id="277" r:id="rId36"/>
    <p:sldId id="284" r:id="rId37"/>
    <p:sldId id="278" r:id="rId38"/>
    <p:sldId id="279" r:id="rId39"/>
    <p:sldId id="280" r:id="rId40"/>
    <p:sldId id="281" r:id="rId41"/>
    <p:sldId id="260" r:id="rId42"/>
    <p:sldId id="265" r:id="rId43"/>
    <p:sldId id="263" r:id="rId44"/>
    <p:sldId id="289" r:id="rId45"/>
    <p:sldId id="264" r:id="rId46"/>
    <p:sldId id="262" r:id="rId47"/>
    <p:sldId id="293" r:id="rId48"/>
    <p:sldId id="295" r:id="rId49"/>
    <p:sldId id="294" r:id="rId50"/>
    <p:sldId id="296" r:id="rId51"/>
    <p:sldId id="308"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doveanu, Alina (Federal)" initials="S(" lastIdx="2" clrIdx="0">
    <p:extLst>
      <p:ext uri="{19B8F6BF-5375-455C-9EA6-DF929625EA0E}">
        <p15:presenceInfo xmlns:p15="http://schemas.microsoft.com/office/powerpoint/2012/main" userId="S::asadoveanu@doc.gov::9d3f2dfb-6fbf-452f-9530-02f069f658f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a:srgbClr val="74F21E"/>
    <a:srgbClr val="00FFCC"/>
    <a:srgbClr val="A4D4EA"/>
    <a:srgbClr val="41D3C2"/>
    <a:srgbClr val="FFCC66"/>
    <a:srgbClr val="9D19B7"/>
    <a:srgbClr val="DE655C"/>
    <a:srgbClr val="D3C06F"/>
    <a:srgbClr val="DF21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C5687-DB79-9993-7FC7-FFEB52D9A900}" v="542" dt="2022-05-12T01:35:23.969"/>
    <p1510:client id="{20EE20FC-4598-B560-FBF3-5E8C3CCE01DF}" v="951" dt="2022-05-11T20:56:21.868"/>
    <p1510:client id="{3B37607D-8616-47CA-B2FF-E4C41A599453}" v="213" dt="2022-05-12T14:53:21.624"/>
    <p1510:client id="{568D4BF2-F1D1-74AF-B9E0-8980AF4FEB3D}" v="721" dt="2022-05-12T14:55:39.958"/>
    <p1510:client id="{6E343EB2-5566-5D8E-8A9C-4C7F95BB80D1}" v="7" dt="2022-05-11T15:25:42.662"/>
    <p1510:client id="{9C77AFCF-426A-4D68-800A-8ED71612A709}" v="246" dt="2022-05-11T21:19:33.6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499"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4CC143-9FD0-4C3C-A3C2-97A1C5CDC71E}" type="datetimeFigureOut">
              <a:rPr lang="en-US" smtClean="0"/>
              <a:t>5/12/2022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773700-2050-4CD9-A96F-AB1D6847011A}" type="slidenum">
              <a:rPr lang="en-US" smtClean="0"/>
              <a:t>‹#›</a:t>
            </a:fld>
            <a:endParaRPr lang="en-US"/>
          </a:p>
        </p:txBody>
      </p:sp>
    </p:spTree>
    <p:extLst>
      <p:ext uri="{BB962C8B-B14F-4D97-AF65-F5344CB8AC3E}">
        <p14:creationId xmlns:p14="http://schemas.microsoft.com/office/powerpoint/2010/main" val="1017075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AD2A1-9FCF-45A1-A05F-66143111CF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CAED586-C4C6-4A6A-927E-891ED0A155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9E9EDB4-134B-4474-A025-E8904568F1C1}"/>
              </a:ext>
            </a:extLst>
          </p:cNvPr>
          <p:cNvSpPr>
            <a:spLocks noGrp="1"/>
          </p:cNvSpPr>
          <p:nvPr>
            <p:ph type="dt" sz="half" idx="10"/>
          </p:nvPr>
        </p:nvSpPr>
        <p:spPr/>
        <p:txBody>
          <a:bodyPr/>
          <a:lstStyle/>
          <a:p>
            <a:fld id="{E97A2590-DD8C-44F5-BD06-820660FC830E}" type="datetime1">
              <a:rPr lang="en-US" smtClean="0"/>
              <a:t>5/12/2022</a:t>
            </a:fld>
            <a:endParaRPr lang="en-US"/>
          </a:p>
        </p:txBody>
      </p:sp>
      <p:sp>
        <p:nvSpPr>
          <p:cNvPr id="5" name="Footer Placeholder 4">
            <a:extLst>
              <a:ext uri="{FF2B5EF4-FFF2-40B4-BE49-F238E27FC236}">
                <a16:creationId xmlns:a16="http://schemas.microsoft.com/office/drawing/2014/main" id="{1D430542-BCA7-4C6B-8E7F-2DE123C26A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554FFF-E0B3-4801-B29A-9C3AADBA99EE}"/>
              </a:ext>
            </a:extLst>
          </p:cNvPr>
          <p:cNvSpPr>
            <a:spLocks noGrp="1"/>
          </p:cNvSpPr>
          <p:nvPr>
            <p:ph type="sldNum" sz="quarter" idx="12"/>
          </p:nvPr>
        </p:nvSpPr>
        <p:spPr/>
        <p:txBody>
          <a:bodyPr/>
          <a:lstStyle/>
          <a:p>
            <a:fld id="{D4C2F50D-B455-42A3-B5C7-E5BA3DFA22E1}" type="slidenum">
              <a:rPr lang="en-US" smtClean="0"/>
              <a:t>‹#›</a:t>
            </a:fld>
            <a:endParaRPr lang="en-US"/>
          </a:p>
        </p:txBody>
      </p:sp>
    </p:spTree>
    <p:extLst>
      <p:ext uri="{BB962C8B-B14F-4D97-AF65-F5344CB8AC3E}">
        <p14:creationId xmlns:p14="http://schemas.microsoft.com/office/powerpoint/2010/main" val="3730127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4C267-30E4-4B62-9A85-A1EA9EAD4B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4A93D3A-1A9B-4C32-A5D8-BC72BDA4617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5F712E-6C49-49FA-A209-7BA64A2D15CC}"/>
              </a:ext>
            </a:extLst>
          </p:cNvPr>
          <p:cNvSpPr>
            <a:spLocks noGrp="1"/>
          </p:cNvSpPr>
          <p:nvPr>
            <p:ph type="dt" sz="half" idx="10"/>
          </p:nvPr>
        </p:nvSpPr>
        <p:spPr/>
        <p:txBody>
          <a:bodyPr/>
          <a:lstStyle/>
          <a:p>
            <a:fld id="{64655AC3-4E81-468D-A52E-A8BF13322C6B}" type="datetime1">
              <a:rPr lang="en-US" smtClean="0"/>
              <a:t>5/12/2022</a:t>
            </a:fld>
            <a:endParaRPr lang="en-US"/>
          </a:p>
        </p:txBody>
      </p:sp>
      <p:sp>
        <p:nvSpPr>
          <p:cNvPr id="5" name="Footer Placeholder 4">
            <a:extLst>
              <a:ext uri="{FF2B5EF4-FFF2-40B4-BE49-F238E27FC236}">
                <a16:creationId xmlns:a16="http://schemas.microsoft.com/office/drawing/2014/main" id="{DA9A6369-EC2A-4DE9-A0BC-50CC46FFAD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89EF55-890D-4D41-BD14-7B5352AD18C4}"/>
              </a:ext>
            </a:extLst>
          </p:cNvPr>
          <p:cNvSpPr>
            <a:spLocks noGrp="1"/>
          </p:cNvSpPr>
          <p:nvPr>
            <p:ph type="sldNum" sz="quarter" idx="12"/>
          </p:nvPr>
        </p:nvSpPr>
        <p:spPr/>
        <p:txBody>
          <a:bodyPr/>
          <a:lstStyle/>
          <a:p>
            <a:fld id="{D4C2F50D-B455-42A3-B5C7-E5BA3DFA22E1}" type="slidenum">
              <a:rPr lang="en-US" smtClean="0"/>
              <a:t>‹#›</a:t>
            </a:fld>
            <a:endParaRPr lang="en-US"/>
          </a:p>
        </p:txBody>
      </p:sp>
    </p:spTree>
    <p:extLst>
      <p:ext uri="{BB962C8B-B14F-4D97-AF65-F5344CB8AC3E}">
        <p14:creationId xmlns:p14="http://schemas.microsoft.com/office/powerpoint/2010/main" val="2019041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07F37C4-511B-4ED3-9C61-6041974713D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BD1C935-406F-4AD9-AD38-5D3163DE9AF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DF9FFA-D75F-48DC-850F-5241C7040736}"/>
              </a:ext>
            </a:extLst>
          </p:cNvPr>
          <p:cNvSpPr>
            <a:spLocks noGrp="1"/>
          </p:cNvSpPr>
          <p:nvPr>
            <p:ph type="dt" sz="half" idx="10"/>
          </p:nvPr>
        </p:nvSpPr>
        <p:spPr/>
        <p:txBody>
          <a:bodyPr/>
          <a:lstStyle/>
          <a:p>
            <a:fld id="{237A23A7-F297-4152-9607-E2B4F4195A5B}" type="datetime1">
              <a:rPr lang="en-US" smtClean="0"/>
              <a:t>5/12/2022</a:t>
            </a:fld>
            <a:endParaRPr lang="en-US"/>
          </a:p>
        </p:txBody>
      </p:sp>
      <p:sp>
        <p:nvSpPr>
          <p:cNvPr id="5" name="Footer Placeholder 4">
            <a:extLst>
              <a:ext uri="{FF2B5EF4-FFF2-40B4-BE49-F238E27FC236}">
                <a16:creationId xmlns:a16="http://schemas.microsoft.com/office/drawing/2014/main" id="{9D17F783-CAFE-4957-B8A9-1704E0F043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BB5B02-14D8-4173-86FA-6F18F350B8C7}"/>
              </a:ext>
            </a:extLst>
          </p:cNvPr>
          <p:cNvSpPr>
            <a:spLocks noGrp="1"/>
          </p:cNvSpPr>
          <p:nvPr>
            <p:ph type="sldNum" sz="quarter" idx="12"/>
          </p:nvPr>
        </p:nvSpPr>
        <p:spPr/>
        <p:txBody>
          <a:bodyPr/>
          <a:lstStyle/>
          <a:p>
            <a:fld id="{D4C2F50D-B455-42A3-B5C7-E5BA3DFA22E1}" type="slidenum">
              <a:rPr lang="en-US" smtClean="0"/>
              <a:t>‹#›</a:t>
            </a:fld>
            <a:endParaRPr lang="en-US"/>
          </a:p>
        </p:txBody>
      </p:sp>
    </p:spTree>
    <p:extLst>
      <p:ext uri="{BB962C8B-B14F-4D97-AF65-F5344CB8AC3E}">
        <p14:creationId xmlns:p14="http://schemas.microsoft.com/office/powerpoint/2010/main" val="1879839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80468-0974-452D-B404-E728A61634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2E15C-5A3C-43C2-8FF3-91073DE14E9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FC1DB7-D44E-48F7-94DD-EB2A88E4D090}"/>
              </a:ext>
            </a:extLst>
          </p:cNvPr>
          <p:cNvSpPr>
            <a:spLocks noGrp="1"/>
          </p:cNvSpPr>
          <p:nvPr>
            <p:ph type="dt" sz="half" idx="10"/>
          </p:nvPr>
        </p:nvSpPr>
        <p:spPr/>
        <p:txBody>
          <a:bodyPr/>
          <a:lstStyle/>
          <a:p>
            <a:fld id="{CC52D9E0-8597-471F-B008-DF572FC30FCB}" type="datetime1">
              <a:rPr lang="en-US" smtClean="0"/>
              <a:t>5/12/2022</a:t>
            </a:fld>
            <a:endParaRPr lang="en-US"/>
          </a:p>
        </p:txBody>
      </p:sp>
      <p:sp>
        <p:nvSpPr>
          <p:cNvPr id="5" name="Footer Placeholder 4">
            <a:extLst>
              <a:ext uri="{FF2B5EF4-FFF2-40B4-BE49-F238E27FC236}">
                <a16:creationId xmlns:a16="http://schemas.microsoft.com/office/drawing/2014/main" id="{D42D19D4-1C15-4200-9AB0-2161895AD2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19E5F7-7D08-4E84-A372-DDDFB9DEDD75}"/>
              </a:ext>
            </a:extLst>
          </p:cNvPr>
          <p:cNvSpPr>
            <a:spLocks noGrp="1"/>
          </p:cNvSpPr>
          <p:nvPr>
            <p:ph type="sldNum" sz="quarter" idx="12"/>
          </p:nvPr>
        </p:nvSpPr>
        <p:spPr/>
        <p:txBody>
          <a:bodyPr/>
          <a:lstStyle/>
          <a:p>
            <a:fld id="{D4C2F50D-B455-42A3-B5C7-E5BA3DFA22E1}" type="slidenum">
              <a:rPr lang="en-US" smtClean="0"/>
              <a:t>‹#›</a:t>
            </a:fld>
            <a:endParaRPr lang="en-US"/>
          </a:p>
        </p:txBody>
      </p:sp>
    </p:spTree>
    <p:extLst>
      <p:ext uri="{BB962C8B-B14F-4D97-AF65-F5344CB8AC3E}">
        <p14:creationId xmlns:p14="http://schemas.microsoft.com/office/powerpoint/2010/main" val="1287297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963B-5097-46B7-813B-9931C13488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77B9C1A-813F-4A8C-BC48-27923DE26E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0E0251C-0FFD-4C28-9514-EAFD4422B3CE}"/>
              </a:ext>
            </a:extLst>
          </p:cNvPr>
          <p:cNvSpPr>
            <a:spLocks noGrp="1"/>
          </p:cNvSpPr>
          <p:nvPr>
            <p:ph type="dt" sz="half" idx="10"/>
          </p:nvPr>
        </p:nvSpPr>
        <p:spPr/>
        <p:txBody>
          <a:bodyPr/>
          <a:lstStyle/>
          <a:p>
            <a:fld id="{BF41BEE3-29A5-4B5C-84AF-CFE7B4DB9BD2}" type="datetime1">
              <a:rPr lang="en-US" smtClean="0"/>
              <a:t>5/12/2022</a:t>
            </a:fld>
            <a:endParaRPr lang="en-US"/>
          </a:p>
        </p:txBody>
      </p:sp>
      <p:sp>
        <p:nvSpPr>
          <p:cNvPr id="5" name="Footer Placeholder 4">
            <a:extLst>
              <a:ext uri="{FF2B5EF4-FFF2-40B4-BE49-F238E27FC236}">
                <a16:creationId xmlns:a16="http://schemas.microsoft.com/office/drawing/2014/main" id="{B84AADFA-A80F-4237-8D02-239F9BAD9A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488218-878A-41EB-8515-67E45973C457}"/>
              </a:ext>
            </a:extLst>
          </p:cNvPr>
          <p:cNvSpPr>
            <a:spLocks noGrp="1"/>
          </p:cNvSpPr>
          <p:nvPr>
            <p:ph type="sldNum" sz="quarter" idx="12"/>
          </p:nvPr>
        </p:nvSpPr>
        <p:spPr/>
        <p:txBody>
          <a:bodyPr/>
          <a:lstStyle/>
          <a:p>
            <a:fld id="{D4C2F50D-B455-42A3-B5C7-E5BA3DFA22E1}" type="slidenum">
              <a:rPr lang="en-US" smtClean="0"/>
              <a:t>‹#›</a:t>
            </a:fld>
            <a:endParaRPr lang="en-US"/>
          </a:p>
        </p:txBody>
      </p:sp>
    </p:spTree>
    <p:extLst>
      <p:ext uri="{BB962C8B-B14F-4D97-AF65-F5344CB8AC3E}">
        <p14:creationId xmlns:p14="http://schemas.microsoft.com/office/powerpoint/2010/main" val="2190697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835A1-2747-4175-8F6A-24DAB994CE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8B2DE4-7F3D-46D3-A522-E76D7C3B772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C9FF541-0D3B-4ADE-9B32-F0925457609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DE1A260-CAEF-43EE-B8BA-298B1FB11AB6}"/>
              </a:ext>
            </a:extLst>
          </p:cNvPr>
          <p:cNvSpPr>
            <a:spLocks noGrp="1"/>
          </p:cNvSpPr>
          <p:nvPr>
            <p:ph type="dt" sz="half" idx="10"/>
          </p:nvPr>
        </p:nvSpPr>
        <p:spPr/>
        <p:txBody>
          <a:bodyPr/>
          <a:lstStyle/>
          <a:p>
            <a:fld id="{46B91FC9-4013-4F4F-9216-7083A0F7263F}" type="datetime1">
              <a:rPr lang="en-US" smtClean="0"/>
              <a:t>5/12/2022</a:t>
            </a:fld>
            <a:endParaRPr lang="en-US"/>
          </a:p>
        </p:txBody>
      </p:sp>
      <p:sp>
        <p:nvSpPr>
          <p:cNvPr id="6" name="Footer Placeholder 5">
            <a:extLst>
              <a:ext uri="{FF2B5EF4-FFF2-40B4-BE49-F238E27FC236}">
                <a16:creationId xmlns:a16="http://schemas.microsoft.com/office/drawing/2014/main" id="{A5C94BF0-37D3-4B49-8030-8A0099D68F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CAFFAB-60B4-4A3D-B1EA-07101420D527}"/>
              </a:ext>
            </a:extLst>
          </p:cNvPr>
          <p:cNvSpPr>
            <a:spLocks noGrp="1"/>
          </p:cNvSpPr>
          <p:nvPr>
            <p:ph type="sldNum" sz="quarter" idx="12"/>
          </p:nvPr>
        </p:nvSpPr>
        <p:spPr/>
        <p:txBody>
          <a:bodyPr/>
          <a:lstStyle/>
          <a:p>
            <a:fld id="{D4C2F50D-B455-42A3-B5C7-E5BA3DFA22E1}" type="slidenum">
              <a:rPr lang="en-US" smtClean="0"/>
              <a:t>‹#›</a:t>
            </a:fld>
            <a:endParaRPr lang="en-US"/>
          </a:p>
        </p:txBody>
      </p:sp>
    </p:spTree>
    <p:extLst>
      <p:ext uri="{BB962C8B-B14F-4D97-AF65-F5344CB8AC3E}">
        <p14:creationId xmlns:p14="http://schemas.microsoft.com/office/powerpoint/2010/main" val="1766812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17C639-FC99-42B5-8BA1-B1DE98FDAAC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E9A98AF-5BD2-4CEA-9528-F21A02EBD5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AF23F9B-E409-43AB-8C25-293A474CB3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142442A-0C90-4BEB-96D1-B03FB88E99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45369F-B6A1-4D85-A21B-251724BEA46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C9F4096-6C85-41A3-83B6-2A9BFDA492BF}"/>
              </a:ext>
            </a:extLst>
          </p:cNvPr>
          <p:cNvSpPr>
            <a:spLocks noGrp="1"/>
          </p:cNvSpPr>
          <p:nvPr>
            <p:ph type="dt" sz="half" idx="10"/>
          </p:nvPr>
        </p:nvSpPr>
        <p:spPr/>
        <p:txBody>
          <a:bodyPr/>
          <a:lstStyle/>
          <a:p>
            <a:fld id="{09C066B2-F312-4735-81CF-FC4F5E069137}" type="datetime1">
              <a:rPr lang="en-US" smtClean="0"/>
              <a:t>5/12/2022</a:t>
            </a:fld>
            <a:endParaRPr lang="en-US"/>
          </a:p>
        </p:txBody>
      </p:sp>
      <p:sp>
        <p:nvSpPr>
          <p:cNvPr id="8" name="Footer Placeholder 7">
            <a:extLst>
              <a:ext uri="{FF2B5EF4-FFF2-40B4-BE49-F238E27FC236}">
                <a16:creationId xmlns:a16="http://schemas.microsoft.com/office/drawing/2014/main" id="{FF6A2350-BB6F-4290-AAB3-7E7327A9F96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498E02B-F52B-4982-A2EB-6094BD69A2E0}"/>
              </a:ext>
            </a:extLst>
          </p:cNvPr>
          <p:cNvSpPr>
            <a:spLocks noGrp="1"/>
          </p:cNvSpPr>
          <p:nvPr>
            <p:ph type="sldNum" sz="quarter" idx="12"/>
          </p:nvPr>
        </p:nvSpPr>
        <p:spPr/>
        <p:txBody>
          <a:bodyPr/>
          <a:lstStyle/>
          <a:p>
            <a:fld id="{D4C2F50D-B455-42A3-B5C7-E5BA3DFA22E1}" type="slidenum">
              <a:rPr lang="en-US" smtClean="0"/>
              <a:t>‹#›</a:t>
            </a:fld>
            <a:endParaRPr lang="en-US"/>
          </a:p>
        </p:txBody>
      </p:sp>
    </p:spTree>
    <p:extLst>
      <p:ext uri="{BB962C8B-B14F-4D97-AF65-F5344CB8AC3E}">
        <p14:creationId xmlns:p14="http://schemas.microsoft.com/office/powerpoint/2010/main" val="4308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38247-23F1-47B5-B069-1A3F8D0100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F77D83F-6BB6-4E9E-B2E7-3AD743072A3A}"/>
              </a:ext>
            </a:extLst>
          </p:cNvPr>
          <p:cNvSpPr>
            <a:spLocks noGrp="1"/>
          </p:cNvSpPr>
          <p:nvPr>
            <p:ph type="dt" sz="half" idx="10"/>
          </p:nvPr>
        </p:nvSpPr>
        <p:spPr/>
        <p:txBody>
          <a:bodyPr/>
          <a:lstStyle/>
          <a:p>
            <a:fld id="{4AC6767D-8E28-41DE-A3BC-4FBF1A9D7883}" type="datetime1">
              <a:rPr lang="en-US" smtClean="0"/>
              <a:t>5/12/2022</a:t>
            </a:fld>
            <a:endParaRPr lang="en-US"/>
          </a:p>
        </p:txBody>
      </p:sp>
      <p:sp>
        <p:nvSpPr>
          <p:cNvPr id="4" name="Footer Placeholder 3">
            <a:extLst>
              <a:ext uri="{FF2B5EF4-FFF2-40B4-BE49-F238E27FC236}">
                <a16:creationId xmlns:a16="http://schemas.microsoft.com/office/drawing/2014/main" id="{29636F1D-FFCE-4E22-94E0-4C7C2A61DB4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88C0C1C-42E5-4320-A658-F9B9C5E3DE0C}"/>
              </a:ext>
            </a:extLst>
          </p:cNvPr>
          <p:cNvSpPr>
            <a:spLocks noGrp="1"/>
          </p:cNvSpPr>
          <p:nvPr>
            <p:ph type="sldNum" sz="quarter" idx="12"/>
          </p:nvPr>
        </p:nvSpPr>
        <p:spPr/>
        <p:txBody>
          <a:bodyPr/>
          <a:lstStyle/>
          <a:p>
            <a:fld id="{D4C2F50D-B455-42A3-B5C7-E5BA3DFA22E1}" type="slidenum">
              <a:rPr lang="en-US" smtClean="0"/>
              <a:t>‹#›</a:t>
            </a:fld>
            <a:endParaRPr lang="en-US"/>
          </a:p>
        </p:txBody>
      </p:sp>
    </p:spTree>
    <p:extLst>
      <p:ext uri="{BB962C8B-B14F-4D97-AF65-F5344CB8AC3E}">
        <p14:creationId xmlns:p14="http://schemas.microsoft.com/office/powerpoint/2010/main" val="740051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125D85-BA1B-4D5F-8163-F2028B578ACA}"/>
              </a:ext>
            </a:extLst>
          </p:cNvPr>
          <p:cNvSpPr>
            <a:spLocks noGrp="1"/>
          </p:cNvSpPr>
          <p:nvPr>
            <p:ph type="dt" sz="half" idx="10"/>
          </p:nvPr>
        </p:nvSpPr>
        <p:spPr/>
        <p:txBody>
          <a:bodyPr/>
          <a:lstStyle/>
          <a:p>
            <a:fld id="{3A9D8526-4C44-4209-B8CF-90BC12245ACE}" type="datetime1">
              <a:rPr lang="en-US" smtClean="0"/>
              <a:t>5/12/2022</a:t>
            </a:fld>
            <a:endParaRPr lang="en-US"/>
          </a:p>
        </p:txBody>
      </p:sp>
      <p:sp>
        <p:nvSpPr>
          <p:cNvPr id="3" name="Footer Placeholder 2">
            <a:extLst>
              <a:ext uri="{FF2B5EF4-FFF2-40B4-BE49-F238E27FC236}">
                <a16:creationId xmlns:a16="http://schemas.microsoft.com/office/drawing/2014/main" id="{548F0017-027B-4B74-8E20-4C57381521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8599FC6-507F-44A1-B0EE-0D5BB99EBC9A}"/>
              </a:ext>
            </a:extLst>
          </p:cNvPr>
          <p:cNvSpPr>
            <a:spLocks noGrp="1"/>
          </p:cNvSpPr>
          <p:nvPr>
            <p:ph type="sldNum" sz="quarter" idx="12"/>
          </p:nvPr>
        </p:nvSpPr>
        <p:spPr/>
        <p:txBody>
          <a:bodyPr/>
          <a:lstStyle/>
          <a:p>
            <a:fld id="{D4C2F50D-B455-42A3-B5C7-E5BA3DFA22E1}" type="slidenum">
              <a:rPr lang="en-US" smtClean="0"/>
              <a:t>‹#›</a:t>
            </a:fld>
            <a:endParaRPr lang="en-US"/>
          </a:p>
        </p:txBody>
      </p:sp>
    </p:spTree>
    <p:extLst>
      <p:ext uri="{BB962C8B-B14F-4D97-AF65-F5344CB8AC3E}">
        <p14:creationId xmlns:p14="http://schemas.microsoft.com/office/powerpoint/2010/main" val="1215497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BF5C3-F44B-4F80-9E0E-76B3B6E910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8F8080B-9218-402C-8680-26C8E9E0FE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502049-C8FB-45F7-BB9F-369CD1E96B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9853E3-9356-428A-9278-76B512C1F254}"/>
              </a:ext>
            </a:extLst>
          </p:cNvPr>
          <p:cNvSpPr>
            <a:spLocks noGrp="1"/>
          </p:cNvSpPr>
          <p:nvPr>
            <p:ph type="dt" sz="half" idx="10"/>
          </p:nvPr>
        </p:nvSpPr>
        <p:spPr/>
        <p:txBody>
          <a:bodyPr/>
          <a:lstStyle/>
          <a:p>
            <a:fld id="{F8E80D18-CCDC-48AB-BFCA-9E0E6C57F4AC}" type="datetime1">
              <a:rPr lang="en-US" smtClean="0"/>
              <a:t>5/12/2022</a:t>
            </a:fld>
            <a:endParaRPr lang="en-US"/>
          </a:p>
        </p:txBody>
      </p:sp>
      <p:sp>
        <p:nvSpPr>
          <p:cNvPr id="6" name="Footer Placeholder 5">
            <a:extLst>
              <a:ext uri="{FF2B5EF4-FFF2-40B4-BE49-F238E27FC236}">
                <a16:creationId xmlns:a16="http://schemas.microsoft.com/office/drawing/2014/main" id="{872B9BDC-A7F9-4074-9377-7593FD2631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839CC6-78D0-4409-9615-AE0231D00838}"/>
              </a:ext>
            </a:extLst>
          </p:cNvPr>
          <p:cNvSpPr>
            <a:spLocks noGrp="1"/>
          </p:cNvSpPr>
          <p:nvPr>
            <p:ph type="sldNum" sz="quarter" idx="12"/>
          </p:nvPr>
        </p:nvSpPr>
        <p:spPr/>
        <p:txBody>
          <a:bodyPr/>
          <a:lstStyle/>
          <a:p>
            <a:fld id="{D4C2F50D-B455-42A3-B5C7-E5BA3DFA22E1}" type="slidenum">
              <a:rPr lang="en-US" smtClean="0"/>
              <a:t>‹#›</a:t>
            </a:fld>
            <a:endParaRPr lang="en-US"/>
          </a:p>
        </p:txBody>
      </p:sp>
    </p:spTree>
    <p:extLst>
      <p:ext uri="{BB962C8B-B14F-4D97-AF65-F5344CB8AC3E}">
        <p14:creationId xmlns:p14="http://schemas.microsoft.com/office/powerpoint/2010/main" val="2554552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030CB-AB4D-4AF3-B8ED-6B48825EB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D68D663-E5E3-4D45-A310-23D2EF2AB1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EEC8574-1D87-404C-839C-8CB330B924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5EE06D8-B489-4692-8616-01E5090ED425}"/>
              </a:ext>
            </a:extLst>
          </p:cNvPr>
          <p:cNvSpPr>
            <a:spLocks noGrp="1"/>
          </p:cNvSpPr>
          <p:nvPr>
            <p:ph type="dt" sz="half" idx="10"/>
          </p:nvPr>
        </p:nvSpPr>
        <p:spPr/>
        <p:txBody>
          <a:bodyPr/>
          <a:lstStyle/>
          <a:p>
            <a:fld id="{C1BB5A7B-B42C-4B84-8178-6B36289AB021}" type="datetime1">
              <a:rPr lang="en-US" smtClean="0"/>
              <a:t>5/12/2022</a:t>
            </a:fld>
            <a:endParaRPr lang="en-US"/>
          </a:p>
        </p:txBody>
      </p:sp>
      <p:sp>
        <p:nvSpPr>
          <p:cNvPr id="6" name="Footer Placeholder 5">
            <a:extLst>
              <a:ext uri="{FF2B5EF4-FFF2-40B4-BE49-F238E27FC236}">
                <a16:creationId xmlns:a16="http://schemas.microsoft.com/office/drawing/2014/main" id="{94BE4017-33D1-4A20-AFE2-E04FA43360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F03522B-CEB7-4E1B-A916-A1B09119D14B}"/>
              </a:ext>
            </a:extLst>
          </p:cNvPr>
          <p:cNvSpPr>
            <a:spLocks noGrp="1"/>
          </p:cNvSpPr>
          <p:nvPr>
            <p:ph type="sldNum" sz="quarter" idx="12"/>
          </p:nvPr>
        </p:nvSpPr>
        <p:spPr/>
        <p:txBody>
          <a:bodyPr/>
          <a:lstStyle/>
          <a:p>
            <a:fld id="{D4C2F50D-B455-42A3-B5C7-E5BA3DFA22E1}" type="slidenum">
              <a:rPr lang="en-US" smtClean="0"/>
              <a:t>‹#›</a:t>
            </a:fld>
            <a:endParaRPr lang="en-US"/>
          </a:p>
        </p:txBody>
      </p:sp>
    </p:spTree>
    <p:extLst>
      <p:ext uri="{BB962C8B-B14F-4D97-AF65-F5344CB8AC3E}">
        <p14:creationId xmlns:p14="http://schemas.microsoft.com/office/powerpoint/2010/main" val="1397635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F94B9B-4F91-48C2-85AD-5D4B9252A4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2B761E2-D437-45FB-9EAE-D3246D1D01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D9128F-7E6B-4B51-9749-F712F6A7A8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4B18F8-8C39-4659-91F2-312BAA5A311C}" type="datetime1">
              <a:rPr lang="en-US" smtClean="0"/>
              <a:t>5/12/2022</a:t>
            </a:fld>
            <a:endParaRPr lang="en-US"/>
          </a:p>
        </p:txBody>
      </p:sp>
      <p:sp>
        <p:nvSpPr>
          <p:cNvPr id="5" name="Footer Placeholder 4">
            <a:extLst>
              <a:ext uri="{FF2B5EF4-FFF2-40B4-BE49-F238E27FC236}">
                <a16:creationId xmlns:a16="http://schemas.microsoft.com/office/drawing/2014/main" id="{776DCAD3-0F0C-4CCD-8A80-28AD017A8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B25ECD2-7F8D-48B5-9E46-E38DBD8369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C2F50D-B455-42A3-B5C7-E5BA3DFA22E1}" type="slidenum">
              <a:rPr lang="en-US" smtClean="0"/>
              <a:t>‹#›</a:t>
            </a:fld>
            <a:endParaRPr lang="en-US"/>
          </a:p>
        </p:txBody>
      </p:sp>
    </p:spTree>
    <p:extLst>
      <p:ext uri="{BB962C8B-B14F-4D97-AF65-F5344CB8AC3E}">
        <p14:creationId xmlns:p14="http://schemas.microsoft.com/office/powerpoint/2010/main" val="41950481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s://www.commerce.gov/oam/lab" TargetMode="Externa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hyperlink" Target="https://www.youtube.com/channel/UCVNJZuJsInOCnvrHFyHCMDw/videos" TargetMode="Externa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hyperlink" Target="mailto:TheLab@doc.gov" TargetMode="Externa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https://www.fai.gov/periodic-table" TargetMode="External"/><Relationship Id="rId4" Type="http://schemas.openxmlformats.org/officeDocument/2006/relationships/hyperlink" Target="https://www.fai.gov/updated-periodic-table/add" TargetMode="Externa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9.heic"/><Relationship Id="rId5" Type="http://schemas.openxmlformats.org/officeDocument/2006/relationships/hyperlink" Target="mailto:carrie.m.parker@census.gov" TargetMode="Externa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hyperlink" Target="mailto:Nicholas.Apperson@census.gov" TargetMode="Externa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mailto:rprice@doc.gov" TargetMode="Externa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mailto:Claire.rotruck@firstnet.gov" TargetMode="External"/><Relationship Id="rId5" Type="http://schemas.openxmlformats.org/officeDocument/2006/relationships/image" Target="../media/image11.png"/><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mailto:Forest.Crumpler@nist.gov" TargetMode="Externa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hyperlink" Target="mailto:sarah.hughes@nist.gov" TargetMode="Externa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hyperlink" Target="mailto:Pierre.S.Smith@noaa.gov" TargetMode="Externa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hyperlink" Target="mailto:ejones4@doc.gov" TargetMode="External"/><Relationship Id="rId4"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hyperlink" Target="mailto:Mloveday@doc.gov" TargetMode="Externa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mailto:vwinters@doc.gov" TargetMode="External"/><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hyperlink" Target="mailto:David.sheppard@uspto.gov" TargetMode="External"/><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mailto:TheLab@doc.gov" TargetMode="External"/><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2.png"/><Relationship Id="rId4" Type="http://schemas.openxmlformats.org/officeDocument/2006/relationships/image" Target="../media/image2.jpeg"/><Relationship Id="rId9"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4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s://openopps.usajobs.gov/tasks/3036?fromSearch" TargetMode="External"/><Relationship Id="rId4" Type="http://schemas.openxmlformats.org/officeDocument/2006/relationships/image" Target="../media/image2.jpeg"/></Relationships>
</file>

<file path=ppt/slides/_rels/slide48.xml.rels><?xml version="1.0" encoding="UTF-8" standalone="yes"?>
<Relationships xmlns="http://schemas.openxmlformats.org/package/2006/relationships"><Relationship Id="rId8" Type="http://schemas.openxmlformats.org/officeDocument/2006/relationships/image" Target="../media/image2.jpeg"/><Relationship Id="rId3" Type="http://schemas.microsoft.com/office/2007/relationships/hdphoto" Target="../media/hdphoto1.wdp"/><Relationship Id="rId7" Type="http://schemas.openxmlformats.org/officeDocument/2006/relationships/hyperlink" Target="mailto:TheLab@doc.gov"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ww.fai.gov/periodic-table" TargetMode="External"/><Relationship Id="rId5" Type="http://schemas.openxmlformats.org/officeDocument/2006/relationships/image" Target="../media/image4.svg"/><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mailto:TheLab@doc.gov" TargetMode="Externa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8" Type="http://schemas.openxmlformats.org/officeDocument/2006/relationships/image" Target="../media/image2.jpeg"/><Relationship Id="rId3" Type="http://schemas.microsoft.com/office/2007/relationships/hdphoto" Target="../media/hdphoto1.wdp"/><Relationship Id="rId7" Type="http://schemas.openxmlformats.org/officeDocument/2006/relationships/hyperlink" Target="mailto:TheLab@doc.gov" TargetMode="Externa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https://www.fai.gov/periodic-table" TargetMode="External"/><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F2BBB-8236-4CD3-856D-0D872D0B2BF8}"/>
              </a:ext>
            </a:extLst>
          </p:cNvPr>
          <p:cNvSpPr>
            <a:spLocks noGrp="1"/>
          </p:cNvSpPr>
          <p:nvPr>
            <p:ph type="ctrTitle"/>
          </p:nvPr>
        </p:nvSpPr>
        <p:spPr>
          <a:xfrm>
            <a:off x="777765" y="1868597"/>
            <a:ext cx="10258097" cy="2387600"/>
          </a:xfrm>
        </p:spPr>
        <p:txBody>
          <a:bodyPr>
            <a:normAutofit fontScale="90000"/>
          </a:bodyPr>
          <a:lstStyle/>
          <a:p>
            <a:r>
              <a:rPr lang="en-US" sz="8800" u="sng">
                <a:ln w="15875">
                  <a:solidFill>
                    <a:srgbClr val="0070C0"/>
                  </a:solidFill>
                </a:ln>
                <a:solidFill>
                  <a:schemeClr val="bg1"/>
                </a:solidFill>
                <a:latin typeface="Bradley Hand ITC"/>
              </a:rPr>
              <a:t>The Lab: </a:t>
            </a:r>
            <a:br>
              <a:rPr lang="en-US" sz="8800" u="sng">
                <a:ln w="15875">
                  <a:solidFill>
                    <a:srgbClr val="0070C0"/>
                  </a:solidFill>
                </a:ln>
                <a:latin typeface="Bradley Hand ITC" panose="03070402050302030203" pitchFamily="66" charset="0"/>
              </a:rPr>
            </a:br>
            <a:r>
              <a:rPr lang="en-US" sz="8800" u="sng">
                <a:ln w="15875">
                  <a:solidFill>
                    <a:srgbClr val="0070C0"/>
                  </a:solidFill>
                </a:ln>
                <a:solidFill>
                  <a:schemeClr val="bg1"/>
                </a:solidFill>
                <a:latin typeface="Bradley Hand ITC"/>
              </a:rPr>
              <a:t>Cultivating Innovation</a:t>
            </a:r>
            <a:endParaRPr lang="en-US" sz="8800" u="sng">
              <a:ln w="15875">
                <a:solidFill>
                  <a:srgbClr val="0070C0"/>
                </a:solidFill>
              </a:ln>
              <a:solidFill>
                <a:schemeClr val="bg1"/>
              </a:solidFill>
              <a:latin typeface="Bradley Hand ITC" panose="03070402050302030203" pitchFamily="66" charset="0"/>
            </a:endParaRPr>
          </a:p>
        </p:txBody>
      </p:sp>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4" name="TextBox 3">
            <a:extLst>
              <a:ext uri="{FF2B5EF4-FFF2-40B4-BE49-F238E27FC236}">
                <a16:creationId xmlns:a16="http://schemas.microsoft.com/office/drawing/2014/main" id="{8C6B71F7-8421-1022-9125-C0D744B26007}"/>
              </a:ext>
            </a:extLst>
          </p:cNvPr>
          <p:cNvSpPr txBox="1"/>
          <p:nvPr/>
        </p:nvSpPr>
        <p:spPr>
          <a:xfrm>
            <a:off x="3589804" y="4979334"/>
            <a:ext cx="486111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chemeClr val="accent1">
                    <a:lumMod val="40000"/>
                    <a:lumOff val="60000"/>
                  </a:schemeClr>
                </a:solidFill>
              </a:rPr>
              <a:t>Big A Conference, May 17, 2022</a:t>
            </a:r>
          </a:p>
        </p:txBody>
      </p:sp>
    </p:spTree>
    <p:extLst>
      <p:ext uri="{BB962C8B-B14F-4D97-AF65-F5344CB8AC3E}">
        <p14:creationId xmlns:p14="http://schemas.microsoft.com/office/powerpoint/2010/main" val="9041117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10</a:t>
            </a:fld>
            <a:endParaRPr lang="en-US" b="1">
              <a:solidFill>
                <a:schemeClr val="bg1">
                  <a:lumMod val="75000"/>
                </a:schemeClr>
              </a:solidFill>
              <a:latin typeface="Bradley Hand ITC" panose="03070402050302030203" pitchFamily="66" charset="0"/>
            </a:endParaRPr>
          </a:p>
        </p:txBody>
      </p:sp>
      <p:sp>
        <p:nvSpPr>
          <p:cNvPr id="13" name="Title 1">
            <a:extLst>
              <a:ext uri="{FF2B5EF4-FFF2-40B4-BE49-F238E27FC236}">
                <a16:creationId xmlns:a16="http://schemas.microsoft.com/office/drawing/2014/main" id="{224FC20B-CAF7-4529-A21E-F76F1FF79E11}"/>
              </a:ext>
            </a:extLst>
          </p:cNvPr>
          <p:cNvSpPr>
            <a:spLocks noGrp="1"/>
          </p:cNvSpPr>
          <p:nvPr>
            <p:ph type="ctrTitle"/>
          </p:nvPr>
        </p:nvSpPr>
        <p:spPr>
          <a:xfrm>
            <a:off x="590550" y="0"/>
            <a:ext cx="9972261" cy="2387600"/>
          </a:xfrm>
        </p:spPr>
        <p:txBody>
          <a:bodyPr>
            <a:normAutofit/>
          </a:bodyPr>
          <a:lstStyle/>
          <a:p>
            <a:r>
              <a:rPr lang="en-US" sz="8800" u="sng">
                <a:ln w="15875">
                  <a:solidFill>
                    <a:srgbClr val="0070C0"/>
                  </a:solidFill>
                </a:ln>
                <a:solidFill>
                  <a:schemeClr val="bg1"/>
                </a:solidFill>
                <a:latin typeface="Bradley Hand ITC" panose="03070402050302030203" pitchFamily="66" charset="0"/>
              </a:rPr>
              <a:t>Initiatives</a:t>
            </a:r>
            <a:endParaRPr lang="en-US" sz="8800" u="sng">
              <a:ln w="15875">
                <a:solidFill>
                  <a:srgbClr val="0070C0"/>
                </a:solidFill>
              </a:ln>
              <a:solidFill>
                <a:schemeClr val="bg1"/>
              </a:solidFill>
              <a:latin typeface="Copperplate Gothic Light" panose="020E0507020206020404" pitchFamily="34" charset="0"/>
            </a:endParaRPr>
          </a:p>
        </p:txBody>
      </p:sp>
      <p:sp>
        <p:nvSpPr>
          <p:cNvPr id="18" name="TextBox 17">
            <a:extLst>
              <a:ext uri="{FF2B5EF4-FFF2-40B4-BE49-F238E27FC236}">
                <a16:creationId xmlns:a16="http://schemas.microsoft.com/office/drawing/2014/main" id="{F51E32B4-F2DE-4ACC-AA49-28B539263378}"/>
              </a:ext>
            </a:extLst>
          </p:cNvPr>
          <p:cNvSpPr txBox="1"/>
          <p:nvPr/>
        </p:nvSpPr>
        <p:spPr>
          <a:xfrm>
            <a:off x="252919" y="2502118"/>
            <a:ext cx="6074312" cy="3108543"/>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Survey – October 2021</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Over 340 responses</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Received feedback on training, innovation techniques, best practices, and perceived barriers</a:t>
            </a:r>
          </a:p>
          <a:p>
            <a:pPr marL="1028700" lvl="1" indent="-571500">
              <a:buFont typeface="Wingdings" panose="05000000000000000000" pitchFamily="2" charset="2"/>
              <a:buChar char="§"/>
            </a:pPr>
            <a:r>
              <a:rPr lang="en-US" sz="2800">
                <a:solidFill>
                  <a:schemeClr val="bg1"/>
                </a:solidFill>
                <a:latin typeface="Bradley Hand ITC"/>
              </a:rPr>
              <a:t>Created baseline for training, experience, and possible coaches</a:t>
            </a:r>
            <a:endParaRPr lang="en-US" sz="2800">
              <a:solidFill>
                <a:schemeClr val="bg1"/>
              </a:solidFill>
              <a:latin typeface="Bradley Hand ITC" panose="03070402050302030203" pitchFamily="66" charset="0"/>
            </a:endParaRPr>
          </a:p>
        </p:txBody>
      </p:sp>
      <p:sp>
        <p:nvSpPr>
          <p:cNvPr id="22" name="TextBox 21">
            <a:extLst>
              <a:ext uri="{FF2B5EF4-FFF2-40B4-BE49-F238E27FC236}">
                <a16:creationId xmlns:a16="http://schemas.microsoft.com/office/drawing/2014/main" id="{8A32B45E-6380-1BE0-E0E3-7AF59FC5CEF6}"/>
              </a:ext>
            </a:extLst>
          </p:cNvPr>
          <p:cNvSpPr txBox="1"/>
          <p:nvPr/>
        </p:nvSpPr>
        <p:spPr>
          <a:xfrm>
            <a:off x="6457050" y="2493473"/>
            <a:ext cx="5296932" cy="3108543"/>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Training</a:t>
            </a:r>
          </a:p>
          <a:p>
            <a:pPr marL="1028700" lvl="1" indent="-571500">
              <a:buFont typeface="Wingdings" panose="05000000000000000000" pitchFamily="2" charset="2"/>
              <a:buChar char="§"/>
            </a:pPr>
            <a:r>
              <a:rPr lang="en-US" sz="2400">
                <a:solidFill>
                  <a:schemeClr val="bg1"/>
                </a:solidFill>
                <a:latin typeface="Bradley Hand ITC"/>
              </a:rPr>
              <a:t>Over 195 staff attended training</a:t>
            </a:r>
          </a:p>
          <a:p>
            <a:pPr marL="1028700" lvl="1" indent="-571500">
              <a:buFont typeface="Wingdings" panose="05000000000000000000" pitchFamily="2" charset="2"/>
              <a:buChar char="§"/>
            </a:pPr>
            <a:r>
              <a:rPr lang="en-US" sz="2400">
                <a:solidFill>
                  <a:schemeClr val="bg1"/>
                </a:solidFill>
                <a:latin typeface="Bradley Hand ITC"/>
              </a:rPr>
              <a:t>Over 3,000 training hours completed</a:t>
            </a:r>
          </a:p>
          <a:p>
            <a:pPr marL="1028700" lvl="1" indent="-571500">
              <a:buFont typeface="Wingdings" panose="05000000000000000000" pitchFamily="2" charset="2"/>
              <a:buChar char="§"/>
            </a:pPr>
            <a:r>
              <a:rPr lang="en-US" sz="2400">
                <a:solidFill>
                  <a:schemeClr val="bg1"/>
                </a:solidFill>
                <a:latin typeface="Bradley Hand ITC"/>
              </a:rPr>
              <a:t>Training class survey analysis</a:t>
            </a:r>
          </a:p>
          <a:p>
            <a:pPr marL="1028700" lvl="1" indent="-571500">
              <a:buFont typeface="Wingdings" panose="05000000000000000000" pitchFamily="2" charset="2"/>
              <a:buChar char="§"/>
            </a:pPr>
            <a:r>
              <a:rPr lang="en-US" sz="2400">
                <a:solidFill>
                  <a:schemeClr val="bg1"/>
                </a:solidFill>
                <a:latin typeface="Bradley Hand ITC"/>
              </a:rPr>
              <a:t>Additional classes scheduled before August 2022</a:t>
            </a:r>
            <a:endParaRPr lang="en-US" sz="2400">
              <a:solidFill>
                <a:schemeClr val="bg1"/>
              </a:solidFill>
              <a:latin typeface="Bradley Hand ITC" panose="03070402050302030203" pitchFamily="66" charset="0"/>
            </a:endParaRPr>
          </a:p>
        </p:txBody>
      </p:sp>
    </p:spTree>
    <p:extLst>
      <p:ext uri="{BB962C8B-B14F-4D97-AF65-F5344CB8AC3E}">
        <p14:creationId xmlns:p14="http://schemas.microsoft.com/office/powerpoint/2010/main" val="33060009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11</a:t>
            </a:fld>
            <a:endParaRPr lang="en-US" b="1">
              <a:solidFill>
                <a:schemeClr val="bg1">
                  <a:lumMod val="75000"/>
                </a:schemeClr>
              </a:solidFill>
              <a:latin typeface="Bradley Hand ITC" panose="03070402050302030203" pitchFamily="66" charset="0"/>
            </a:endParaRPr>
          </a:p>
        </p:txBody>
      </p:sp>
      <p:sp>
        <p:nvSpPr>
          <p:cNvPr id="14" name="TextBox 13">
            <a:extLst>
              <a:ext uri="{FF2B5EF4-FFF2-40B4-BE49-F238E27FC236}">
                <a16:creationId xmlns:a16="http://schemas.microsoft.com/office/drawing/2014/main" id="{F07D7A8E-CD6E-4233-8A6F-B361906C2B99}"/>
              </a:ext>
            </a:extLst>
          </p:cNvPr>
          <p:cNvSpPr txBox="1"/>
          <p:nvPr/>
        </p:nvSpPr>
        <p:spPr>
          <a:xfrm>
            <a:off x="220522" y="2051996"/>
            <a:ext cx="5578700" cy="2185214"/>
          </a:xfrm>
          <a:prstGeom prst="rect">
            <a:avLst/>
          </a:prstGeom>
          <a:noFill/>
          <a:ln w="25400">
            <a:solidFill>
              <a:srgbClr val="00B0F0"/>
            </a:solidFill>
          </a:ln>
        </p:spPr>
        <p:txBody>
          <a:bodyPr wrap="square" rtlCol="0">
            <a:spAutoFit/>
          </a:bodyPr>
          <a:lstStyle/>
          <a:p>
            <a:r>
              <a:rPr lang="en-US" sz="4000">
                <a:solidFill>
                  <a:schemeClr val="accent4">
                    <a:lumMod val="60000"/>
                    <a:lumOff val="40000"/>
                  </a:schemeClr>
                </a:solidFill>
                <a:latin typeface="Bradley Hand ITC" panose="03070402050302030203" pitchFamily="66" charset="0"/>
              </a:rPr>
              <a:t>Case Studies: </a:t>
            </a:r>
          </a:p>
          <a:p>
            <a:pPr marL="1028700" lvl="1" indent="-571500">
              <a:buFont typeface="Wingdings" panose="05000000000000000000" pitchFamily="2" charset="2"/>
              <a:buChar char="§"/>
            </a:pPr>
            <a:r>
              <a:rPr lang="en-US" sz="3200">
                <a:solidFill>
                  <a:schemeClr val="bg1"/>
                </a:solidFill>
                <a:latin typeface="Bradley Hand ITC" panose="03070402050302030203" pitchFamily="66" charset="0"/>
              </a:rPr>
              <a:t>FY21: 2 completed</a:t>
            </a:r>
          </a:p>
          <a:p>
            <a:pPr marL="1028700" lvl="1" indent="-571500">
              <a:buFont typeface="Wingdings" panose="05000000000000000000" pitchFamily="2" charset="2"/>
              <a:buChar char="§"/>
            </a:pPr>
            <a:r>
              <a:rPr lang="en-US" sz="3200">
                <a:solidFill>
                  <a:schemeClr val="bg1"/>
                </a:solidFill>
                <a:latin typeface="Bradley Hand ITC" panose="03070402050302030203" pitchFamily="66" charset="0"/>
              </a:rPr>
              <a:t>FY22: 2 completed to date and 5 are in progress </a:t>
            </a:r>
          </a:p>
        </p:txBody>
      </p:sp>
      <p:sp>
        <p:nvSpPr>
          <p:cNvPr id="18" name="TextBox 17">
            <a:extLst>
              <a:ext uri="{FF2B5EF4-FFF2-40B4-BE49-F238E27FC236}">
                <a16:creationId xmlns:a16="http://schemas.microsoft.com/office/drawing/2014/main" id="{4936C6D3-1F67-4077-876D-3B763E626D7D}"/>
              </a:ext>
            </a:extLst>
          </p:cNvPr>
          <p:cNvSpPr txBox="1"/>
          <p:nvPr/>
        </p:nvSpPr>
        <p:spPr>
          <a:xfrm>
            <a:off x="220522" y="4235161"/>
            <a:ext cx="5578700" cy="2554545"/>
          </a:xfrm>
          <a:prstGeom prst="rect">
            <a:avLst/>
          </a:prstGeom>
          <a:noFill/>
          <a:ln w="25400">
            <a:solidFill>
              <a:srgbClr val="00B0F0"/>
            </a:solidFill>
          </a:ln>
        </p:spPr>
        <p:txBody>
          <a:bodyPr wrap="square" lIns="91440" tIns="45720" rIns="91440" bIns="45720" rtlCol="0" anchor="t">
            <a:spAutoFit/>
          </a:bodyPr>
          <a:lstStyle/>
          <a:p>
            <a:r>
              <a:rPr lang="en-US" sz="3200">
                <a:ln w="15875">
                  <a:solidFill>
                    <a:srgbClr val="FFC000">
                      <a:alpha val="39000"/>
                    </a:srgbClr>
                  </a:solidFill>
                </a:ln>
                <a:solidFill>
                  <a:schemeClr val="bg1"/>
                </a:solidFill>
                <a:latin typeface="Bradley Hand ITC" panose="03070402050302030203" pitchFamily="66" charset="0"/>
                <a:ea typeface="+mj-ea"/>
                <a:cs typeface="+mj-cs"/>
              </a:rPr>
              <a:t>Newsletter </a:t>
            </a:r>
          </a:p>
          <a:p>
            <a:pPr marL="1035050" indent="-577850">
              <a:buFont typeface="Wingdings" panose="05000000000000000000" pitchFamily="2" charset="2"/>
              <a:buChar char="§"/>
            </a:pPr>
            <a:r>
              <a:rPr lang="en-US" sz="3200">
                <a:solidFill>
                  <a:schemeClr val="bg1"/>
                </a:solidFill>
                <a:latin typeface="Bradley Hand ITC"/>
              </a:rPr>
              <a:t>Issue #1 (February 2022) distributed to the DOC  acquisition community</a:t>
            </a:r>
          </a:p>
        </p:txBody>
      </p:sp>
      <p:sp>
        <p:nvSpPr>
          <p:cNvPr id="19" name="TextBox 18">
            <a:extLst>
              <a:ext uri="{FF2B5EF4-FFF2-40B4-BE49-F238E27FC236}">
                <a16:creationId xmlns:a16="http://schemas.microsoft.com/office/drawing/2014/main" id="{219E8839-F454-44D4-B399-51324A5E4AC3}"/>
              </a:ext>
            </a:extLst>
          </p:cNvPr>
          <p:cNvSpPr txBox="1"/>
          <p:nvPr/>
        </p:nvSpPr>
        <p:spPr>
          <a:xfrm>
            <a:off x="6046629" y="2054793"/>
            <a:ext cx="5900783" cy="3477875"/>
          </a:xfrm>
          <a:prstGeom prst="rect">
            <a:avLst/>
          </a:prstGeom>
          <a:noFill/>
          <a:ln w="25400">
            <a:solidFill>
              <a:srgbClr val="00B0F0"/>
            </a:solidFill>
          </a:ln>
        </p:spPr>
        <p:txBody>
          <a:bodyPr wrap="square" lIns="91440" tIns="45720" rIns="91440" bIns="45720" rtlCol="0" anchor="t">
            <a:spAutoFit/>
          </a:bodyPr>
          <a:lstStyle/>
          <a:p>
            <a:r>
              <a:rPr lang="en-US" sz="4000">
                <a:solidFill>
                  <a:schemeClr val="accent4">
                    <a:lumMod val="60000"/>
                    <a:lumOff val="40000"/>
                  </a:schemeClr>
                </a:solidFill>
                <a:latin typeface="Bradley Hand ITC"/>
              </a:rPr>
              <a:t>GAO Cases on Innovative Approaches</a:t>
            </a:r>
          </a:p>
          <a:p>
            <a:pPr marL="1028700" lvl="1" indent="-571500">
              <a:buFont typeface="Wingdings" panose="05000000000000000000" pitchFamily="2" charset="2"/>
              <a:buChar char="§"/>
            </a:pPr>
            <a:r>
              <a:rPr lang="en-US" sz="2800">
                <a:solidFill>
                  <a:schemeClr val="bg1"/>
                </a:solidFill>
                <a:latin typeface="Bradley Hand ITC"/>
              </a:rPr>
              <a:t>19 cases summarized and linked on The Lab website</a:t>
            </a:r>
          </a:p>
          <a:p>
            <a:pPr marL="1028700" lvl="1" indent="-571500">
              <a:buFont typeface="Wingdings" panose="05000000000000000000" pitchFamily="2" charset="2"/>
              <a:buChar char="§"/>
            </a:pPr>
            <a:r>
              <a:rPr lang="en-US" sz="2800">
                <a:solidFill>
                  <a:schemeClr val="bg1"/>
                </a:solidFill>
                <a:latin typeface="Bradley Hand ITC"/>
              </a:rPr>
              <a:t>Smart risk-taking learning opportunities from GAO Cases</a:t>
            </a:r>
          </a:p>
        </p:txBody>
      </p:sp>
      <p:sp>
        <p:nvSpPr>
          <p:cNvPr id="20" name="Title 1">
            <a:extLst>
              <a:ext uri="{FF2B5EF4-FFF2-40B4-BE49-F238E27FC236}">
                <a16:creationId xmlns:a16="http://schemas.microsoft.com/office/drawing/2014/main" id="{B9B7CC07-096A-4CD0-B2D7-B67B43CE93E6}"/>
              </a:ext>
            </a:extLst>
          </p:cNvPr>
          <p:cNvSpPr>
            <a:spLocks noGrp="1"/>
          </p:cNvSpPr>
          <p:nvPr>
            <p:ph type="ctrTitle"/>
          </p:nvPr>
        </p:nvSpPr>
        <p:spPr>
          <a:xfrm>
            <a:off x="590550" y="-178674"/>
            <a:ext cx="9972261" cy="2387600"/>
          </a:xfrm>
        </p:spPr>
        <p:txBody>
          <a:bodyPr>
            <a:normAutofit/>
          </a:bodyPr>
          <a:lstStyle/>
          <a:p>
            <a:r>
              <a:rPr lang="en-US" sz="8800" u="sng">
                <a:ln w="15875">
                  <a:solidFill>
                    <a:srgbClr val="0070C0"/>
                  </a:solidFill>
                </a:ln>
                <a:solidFill>
                  <a:schemeClr val="bg1"/>
                </a:solidFill>
                <a:latin typeface="Bradley Hand ITC" panose="03070402050302030203" pitchFamily="66" charset="0"/>
              </a:rPr>
              <a:t>Initiatives</a:t>
            </a:r>
            <a:endParaRPr lang="en-US" sz="8800" u="sng">
              <a:ln w="15875">
                <a:solidFill>
                  <a:srgbClr val="0070C0"/>
                </a:solidFill>
              </a:ln>
              <a:solidFill>
                <a:schemeClr val="bg1"/>
              </a:solidFill>
              <a:latin typeface="Copperplate Gothic Light" panose="020E0507020206020404" pitchFamily="34" charset="0"/>
            </a:endParaRPr>
          </a:p>
        </p:txBody>
      </p:sp>
    </p:spTree>
    <p:extLst>
      <p:ext uri="{BB962C8B-B14F-4D97-AF65-F5344CB8AC3E}">
        <p14:creationId xmlns:p14="http://schemas.microsoft.com/office/powerpoint/2010/main" val="22214165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12</a:t>
            </a:fld>
            <a:endParaRPr lang="en-US" b="1">
              <a:solidFill>
                <a:schemeClr val="bg1">
                  <a:lumMod val="75000"/>
                </a:schemeClr>
              </a:solidFill>
              <a:latin typeface="Bradley Hand ITC" panose="03070402050302030203" pitchFamily="66" charset="0"/>
            </a:endParaRPr>
          </a:p>
        </p:txBody>
      </p:sp>
      <p:sp>
        <p:nvSpPr>
          <p:cNvPr id="13" name="TextBox 12">
            <a:extLst>
              <a:ext uri="{FF2B5EF4-FFF2-40B4-BE49-F238E27FC236}">
                <a16:creationId xmlns:a16="http://schemas.microsoft.com/office/drawing/2014/main" id="{A83077CA-AB49-4AED-ADB4-E5604C0AE47E}"/>
              </a:ext>
            </a:extLst>
          </p:cNvPr>
          <p:cNvSpPr txBox="1"/>
          <p:nvPr/>
        </p:nvSpPr>
        <p:spPr>
          <a:xfrm>
            <a:off x="247767" y="2298763"/>
            <a:ext cx="5578700" cy="4154984"/>
          </a:xfrm>
          <a:prstGeom prst="rect">
            <a:avLst/>
          </a:prstGeom>
          <a:noFill/>
          <a:ln w="25400">
            <a:solidFill>
              <a:srgbClr val="00B0F0"/>
            </a:solidFill>
          </a:ln>
        </p:spPr>
        <p:txBody>
          <a:bodyPr wrap="square" lIns="91440" tIns="45720" rIns="91440" bIns="45720" rtlCol="0" anchor="t">
            <a:spAutoFit/>
          </a:bodyPr>
          <a:lstStyle/>
          <a:p>
            <a:r>
              <a:rPr lang="en-US" sz="4000">
                <a:solidFill>
                  <a:schemeClr val="accent4">
                    <a:lumMod val="60000"/>
                    <a:lumOff val="40000"/>
                  </a:schemeClr>
                </a:solidFill>
                <a:latin typeface="Bradley Hand ITC"/>
              </a:rPr>
              <a:t>Acquisition Council</a:t>
            </a:r>
            <a:endParaRPr lang="en-US" sz="4000">
              <a:solidFill>
                <a:schemeClr val="accent4">
                  <a:lumMod val="60000"/>
                  <a:lumOff val="40000"/>
                </a:schemeClr>
              </a:solidFill>
              <a:latin typeface="Bradley Hand ITC" panose="03070402050302030203" pitchFamily="66" charset="0"/>
            </a:endParaRPr>
          </a:p>
          <a:p>
            <a:pPr marL="1028700" lvl="1" indent="-571500">
              <a:buFont typeface="Wingdings" panose="05000000000000000000" pitchFamily="2" charset="2"/>
              <a:buChar char="§"/>
            </a:pPr>
            <a:r>
              <a:rPr lang="en-US" sz="3200">
                <a:solidFill>
                  <a:schemeClr val="bg1"/>
                </a:solidFill>
                <a:latin typeface="Bradley Hand ITC"/>
              </a:rPr>
              <a:t>Facilitated workshops with procurement leadership from each Bureau is producing one plan on promoting innovation throughout the Department</a:t>
            </a:r>
            <a:endParaRPr lang="en-US" sz="3200">
              <a:solidFill>
                <a:schemeClr val="bg1"/>
              </a:solidFill>
              <a:latin typeface="Bradley Hand ITC" panose="03070402050302030203" pitchFamily="66" charset="0"/>
            </a:endParaRPr>
          </a:p>
        </p:txBody>
      </p:sp>
      <p:sp>
        <p:nvSpPr>
          <p:cNvPr id="14" name="TextBox 13">
            <a:extLst>
              <a:ext uri="{FF2B5EF4-FFF2-40B4-BE49-F238E27FC236}">
                <a16:creationId xmlns:a16="http://schemas.microsoft.com/office/drawing/2014/main" id="{7B133A8E-F518-43A1-A32C-4200A6426205}"/>
              </a:ext>
            </a:extLst>
          </p:cNvPr>
          <p:cNvSpPr txBox="1"/>
          <p:nvPr/>
        </p:nvSpPr>
        <p:spPr>
          <a:xfrm>
            <a:off x="5970921" y="2298763"/>
            <a:ext cx="5900783" cy="4154984"/>
          </a:xfrm>
          <a:prstGeom prst="rect">
            <a:avLst/>
          </a:prstGeom>
          <a:noFill/>
          <a:ln w="25400">
            <a:solidFill>
              <a:srgbClr val="00B0F0"/>
            </a:solidFill>
          </a:ln>
        </p:spPr>
        <p:txBody>
          <a:bodyPr wrap="square" lIns="91440" tIns="45720" rIns="91440" bIns="45720" rtlCol="0" anchor="t">
            <a:spAutoFit/>
          </a:bodyPr>
          <a:lstStyle/>
          <a:p>
            <a:r>
              <a:rPr lang="en-US" sz="4000">
                <a:solidFill>
                  <a:schemeClr val="accent4">
                    <a:lumMod val="60000"/>
                    <a:lumOff val="40000"/>
                  </a:schemeClr>
                </a:solidFill>
                <a:latin typeface="Bradley Hand ITC"/>
              </a:rPr>
              <a:t>Partnerships</a:t>
            </a:r>
            <a:endParaRPr lang="en-US" sz="4000">
              <a:solidFill>
                <a:schemeClr val="accent4">
                  <a:lumMod val="60000"/>
                  <a:lumOff val="40000"/>
                </a:schemeClr>
              </a:solidFill>
              <a:latin typeface="Bradley Hand ITC" panose="03070402050302030203" pitchFamily="66" charset="0"/>
            </a:endParaRPr>
          </a:p>
          <a:p>
            <a:pPr marL="571500" indent="-571500">
              <a:buFont typeface="Arial"/>
              <a:buChar char="•"/>
            </a:pPr>
            <a:r>
              <a:rPr lang="en-US" sz="3200">
                <a:solidFill>
                  <a:schemeClr val="bg1"/>
                </a:solidFill>
                <a:latin typeface="Bradley Hand ITC"/>
                <a:cs typeface="Calibri" panose="020F0502020204030204"/>
              </a:rPr>
              <a:t>Collaborating with GSA, NASA, and DHS to enrich offerings to DOC community and federal acquisition community at large</a:t>
            </a:r>
          </a:p>
          <a:p>
            <a:pPr marL="1028700" lvl="1" indent="-571500">
              <a:buFont typeface="Wingdings" panose="05000000000000000000" pitchFamily="2" charset="2"/>
              <a:buChar char="§"/>
            </a:pPr>
            <a:endParaRPr lang="en-US" sz="2800">
              <a:solidFill>
                <a:schemeClr val="bg1"/>
              </a:solidFill>
              <a:latin typeface="Bradley Hand ITC" panose="03070402050302030203" pitchFamily="66" charset="0"/>
            </a:endParaRPr>
          </a:p>
          <a:p>
            <a:pPr marL="1028700" lvl="1" indent="-571500">
              <a:buFont typeface="Wingdings" panose="05000000000000000000" pitchFamily="2" charset="2"/>
              <a:buChar char="§"/>
            </a:pPr>
            <a:endParaRPr lang="en-US" sz="2800">
              <a:solidFill>
                <a:schemeClr val="bg1"/>
              </a:solidFill>
              <a:latin typeface="Bradley Hand ITC" panose="03070402050302030203" pitchFamily="66" charset="0"/>
            </a:endParaRPr>
          </a:p>
          <a:p>
            <a:pPr marL="1028700" lvl="1" indent="-571500">
              <a:buFont typeface="Wingdings" panose="05000000000000000000" pitchFamily="2" charset="2"/>
              <a:buChar char="§"/>
            </a:pPr>
            <a:endParaRPr lang="en-US" sz="400">
              <a:solidFill>
                <a:schemeClr val="bg1"/>
              </a:solidFill>
              <a:latin typeface="Bradley Hand ITC" panose="03070402050302030203" pitchFamily="66" charset="0"/>
            </a:endParaRPr>
          </a:p>
          <a:p>
            <a:pPr marL="1028700" lvl="1" indent="-571500">
              <a:buFont typeface="Wingdings" panose="05000000000000000000" pitchFamily="2" charset="2"/>
              <a:buChar char="§"/>
            </a:pPr>
            <a:endParaRPr lang="en-US" sz="400">
              <a:solidFill>
                <a:schemeClr val="bg1"/>
              </a:solidFill>
              <a:latin typeface="Bradley Hand ITC" panose="03070402050302030203" pitchFamily="66" charset="0"/>
            </a:endParaRPr>
          </a:p>
        </p:txBody>
      </p:sp>
      <p:sp>
        <p:nvSpPr>
          <p:cNvPr id="20" name="Title 1">
            <a:extLst>
              <a:ext uri="{FF2B5EF4-FFF2-40B4-BE49-F238E27FC236}">
                <a16:creationId xmlns:a16="http://schemas.microsoft.com/office/drawing/2014/main" id="{10817825-F132-464A-9079-C152222C568E}"/>
              </a:ext>
            </a:extLst>
          </p:cNvPr>
          <p:cNvSpPr>
            <a:spLocks noGrp="1"/>
          </p:cNvSpPr>
          <p:nvPr>
            <p:ph type="ctrTitle"/>
          </p:nvPr>
        </p:nvSpPr>
        <p:spPr>
          <a:xfrm>
            <a:off x="590550" y="0"/>
            <a:ext cx="9972261" cy="2387600"/>
          </a:xfrm>
        </p:spPr>
        <p:txBody>
          <a:bodyPr>
            <a:normAutofit/>
          </a:bodyPr>
          <a:lstStyle/>
          <a:p>
            <a:r>
              <a:rPr lang="en-US" sz="8800" u="sng">
                <a:ln w="15875">
                  <a:solidFill>
                    <a:srgbClr val="0070C0"/>
                  </a:solidFill>
                </a:ln>
                <a:solidFill>
                  <a:schemeClr val="bg1"/>
                </a:solidFill>
                <a:latin typeface="Bradley Hand ITC" panose="03070402050302030203" pitchFamily="66" charset="0"/>
              </a:rPr>
              <a:t>Initiatives</a:t>
            </a:r>
            <a:endParaRPr lang="en-US" sz="8800" u="sng">
              <a:ln w="15875">
                <a:solidFill>
                  <a:srgbClr val="0070C0"/>
                </a:solidFill>
              </a:ln>
              <a:solidFill>
                <a:schemeClr val="bg1"/>
              </a:solidFill>
              <a:latin typeface="Copperplate Gothic Light" panose="020E0507020206020404" pitchFamily="34" charset="0"/>
            </a:endParaRPr>
          </a:p>
        </p:txBody>
      </p:sp>
    </p:spTree>
    <p:extLst>
      <p:ext uri="{BB962C8B-B14F-4D97-AF65-F5344CB8AC3E}">
        <p14:creationId xmlns:p14="http://schemas.microsoft.com/office/powerpoint/2010/main" val="11135544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13</a:t>
            </a:fld>
            <a:endParaRPr lang="en-US" b="1">
              <a:solidFill>
                <a:schemeClr val="bg1">
                  <a:lumMod val="75000"/>
                </a:schemeClr>
              </a:solidFill>
              <a:latin typeface="Bradley Hand ITC" panose="03070402050302030203" pitchFamily="66" charset="0"/>
            </a:endParaRPr>
          </a:p>
        </p:txBody>
      </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21511"/>
            <a:ext cx="9144000" cy="2387600"/>
          </a:xfrm>
        </p:spPr>
        <p:txBody>
          <a:bodyPr>
            <a:normAutofit/>
          </a:bodyPr>
          <a:lstStyle/>
          <a:p>
            <a:r>
              <a:rPr lang="en-US" sz="8800" u="sng">
                <a:ln w="15875">
                  <a:solidFill>
                    <a:srgbClr val="0070C0"/>
                  </a:solidFill>
                </a:ln>
                <a:solidFill>
                  <a:schemeClr val="bg1"/>
                </a:solidFill>
                <a:latin typeface="Bradley Hand ITC" panose="03070402050302030203" pitchFamily="66" charset="0"/>
              </a:rPr>
              <a:t>The Lab Website</a:t>
            </a:r>
          </a:p>
        </p:txBody>
      </p:sp>
      <p:sp>
        <p:nvSpPr>
          <p:cNvPr id="25" name="TextBox 24">
            <a:extLst>
              <a:ext uri="{FF2B5EF4-FFF2-40B4-BE49-F238E27FC236}">
                <a16:creationId xmlns:a16="http://schemas.microsoft.com/office/drawing/2014/main" id="{657E98B6-590C-4EEA-A609-639683D83701}"/>
              </a:ext>
            </a:extLst>
          </p:cNvPr>
          <p:cNvSpPr txBox="1"/>
          <p:nvPr/>
        </p:nvSpPr>
        <p:spPr>
          <a:xfrm>
            <a:off x="1581626" y="2366089"/>
            <a:ext cx="8745955" cy="3662541"/>
          </a:xfrm>
          <a:prstGeom prst="rect">
            <a:avLst/>
          </a:prstGeom>
          <a:noFill/>
          <a:ln w="25400">
            <a:noFill/>
          </a:ln>
        </p:spPr>
        <p:txBody>
          <a:bodyPr wrap="square" rtlCol="0">
            <a:spAutoFit/>
          </a:bodyPr>
          <a:lstStyle/>
          <a:p>
            <a:r>
              <a:rPr lang="en-US" sz="4000">
                <a:solidFill>
                  <a:schemeClr val="accent4">
                    <a:lumMod val="60000"/>
                    <a:lumOff val="40000"/>
                  </a:schemeClr>
                </a:solidFill>
                <a:latin typeface="Bradley Hand ITC" panose="03070402050302030203" pitchFamily="66" charset="0"/>
              </a:rPr>
              <a:t>Contains:</a:t>
            </a:r>
          </a:p>
          <a:p>
            <a:pPr marL="914400" lvl="1" indent="-452438">
              <a:buFont typeface="Wingdings" panose="05000000000000000000" pitchFamily="2" charset="2"/>
              <a:buChar char="§"/>
            </a:pPr>
            <a:r>
              <a:rPr lang="en-US" sz="3200">
                <a:solidFill>
                  <a:schemeClr val="bg1"/>
                </a:solidFill>
                <a:latin typeface="Bradley Hand ITC" panose="03070402050302030203" pitchFamily="66" charset="0"/>
              </a:rPr>
              <a:t>Question &amp; Answer repository</a:t>
            </a:r>
          </a:p>
          <a:p>
            <a:pPr marL="914400" lvl="1" indent="-452438">
              <a:buFont typeface="Wingdings" panose="05000000000000000000" pitchFamily="2" charset="2"/>
              <a:buChar char="§"/>
            </a:pPr>
            <a:r>
              <a:rPr lang="en-US" sz="3200">
                <a:solidFill>
                  <a:schemeClr val="bg1"/>
                </a:solidFill>
                <a:latin typeface="Bradley Hand ITC" panose="03070402050302030203" pitchFamily="66" charset="0"/>
              </a:rPr>
              <a:t>GAO Cases on Innovative Approaches</a:t>
            </a:r>
          </a:p>
          <a:p>
            <a:pPr marL="914400" lvl="1" indent="-452438">
              <a:buFont typeface="Wingdings" panose="05000000000000000000" pitchFamily="2" charset="2"/>
              <a:buChar char="§"/>
            </a:pPr>
            <a:r>
              <a:rPr lang="en-US" sz="3200">
                <a:solidFill>
                  <a:schemeClr val="bg1"/>
                </a:solidFill>
                <a:latin typeface="Bradley Hand ITC" panose="03070402050302030203" pitchFamily="66" charset="0"/>
              </a:rPr>
              <a:t>Training courses relevant to the community</a:t>
            </a:r>
          </a:p>
          <a:p>
            <a:pPr marL="914400" lvl="1" indent="-452438">
              <a:buFont typeface="Wingdings" panose="05000000000000000000" pitchFamily="2" charset="2"/>
              <a:buChar char="§"/>
            </a:pPr>
            <a:r>
              <a:rPr lang="en-US" sz="3200">
                <a:solidFill>
                  <a:schemeClr val="bg1"/>
                </a:solidFill>
                <a:latin typeface="Bradley Hand ITC" panose="03070402050302030203" pitchFamily="66" charset="0"/>
              </a:rPr>
              <a:t>Resources</a:t>
            </a:r>
          </a:p>
          <a:p>
            <a:pPr marL="914400" lvl="1" indent="-452438">
              <a:buFont typeface="Wingdings" panose="05000000000000000000" pitchFamily="2" charset="2"/>
              <a:buChar char="§"/>
            </a:pPr>
            <a:r>
              <a:rPr lang="en-US" sz="3200">
                <a:solidFill>
                  <a:schemeClr val="bg1"/>
                </a:solidFill>
                <a:latin typeface="Bradley Hand ITC" panose="03070402050302030203" pitchFamily="66" charset="0"/>
              </a:rPr>
              <a:t>Collaboration opportunities</a:t>
            </a:r>
          </a:p>
          <a:p>
            <a:pPr marL="914400" lvl="1" indent="-452438">
              <a:buFont typeface="Wingdings" panose="05000000000000000000" pitchFamily="2" charset="2"/>
              <a:buChar char="§"/>
            </a:pPr>
            <a:r>
              <a:rPr lang="en-US" sz="3200">
                <a:solidFill>
                  <a:schemeClr val="bg1"/>
                </a:solidFill>
                <a:latin typeface="Bradley Hand ITC" panose="03070402050302030203" pitchFamily="66" charset="0"/>
              </a:rPr>
              <a:t>Case Studies</a:t>
            </a:r>
          </a:p>
        </p:txBody>
      </p:sp>
      <p:sp>
        <p:nvSpPr>
          <p:cNvPr id="26" name="TextBox 25">
            <a:hlinkClick r:id="rId5"/>
            <a:extLst>
              <a:ext uri="{FF2B5EF4-FFF2-40B4-BE49-F238E27FC236}">
                <a16:creationId xmlns:a16="http://schemas.microsoft.com/office/drawing/2014/main" id="{AEA505BD-D33A-4EDF-B1AB-686B3644D1A1}"/>
              </a:ext>
            </a:extLst>
          </p:cNvPr>
          <p:cNvSpPr txBox="1"/>
          <p:nvPr/>
        </p:nvSpPr>
        <p:spPr>
          <a:xfrm>
            <a:off x="6580104" y="6208443"/>
            <a:ext cx="4405656" cy="369332"/>
          </a:xfrm>
          <a:prstGeom prst="rect">
            <a:avLst/>
          </a:prstGeom>
          <a:noFill/>
          <a:ln>
            <a:solidFill>
              <a:srgbClr val="00B0F0"/>
            </a:solidFill>
          </a:ln>
        </p:spPr>
        <p:txBody>
          <a:bodyPr wrap="square" rtlCol="0">
            <a:spAutoFit/>
          </a:bodyPr>
          <a:lstStyle/>
          <a:p>
            <a:r>
              <a:rPr lang="en-US">
                <a:solidFill>
                  <a:schemeClr val="bg1"/>
                </a:solidFill>
              </a:rPr>
              <a:t>Our website: www.commerce.gov/oam/lab</a:t>
            </a:r>
          </a:p>
        </p:txBody>
      </p:sp>
    </p:spTree>
    <p:extLst>
      <p:ext uri="{BB962C8B-B14F-4D97-AF65-F5344CB8AC3E}">
        <p14:creationId xmlns:p14="http://schemas.microsoft.com/office/powerpoint/2010/main" val="1443800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14</a:t>
            </a:fld>
            <a:endParaRPr lang="en-US" b="1">
              <a:solidFill>
                <a:schemeClr val="bg1">
                  <a:lumMod val="75000"/>
                </a:schemeClr>
              </a:solidFill>
              <a:latin typeface="Bradley Hand ITC" panose="03070402050302030203" pitchFamily="66" charset="0"/>
            </a:endParaRPr>
          </a:p>
        </p:txBody>
      </p:sp>
      <p:sp>
        <p:nvSpPr>
          <p:cNvPr id="13" name="Title 1">
            <a:extLst>
              <a:ext uri="{FF2B5EF4-FFF2-40B4-BE49-F238E27FC236}">
                <a16:creationId xmlns:a16="http://schemas.microsoft.com/office/drawing/2014/main" id="{C0E7771D-CF81-4307-8CD6-77E112A534CA}"/>
              </a:ext>
            </a:extLst>
          </p:cNvPr>
          <p:cNvSpPr>
            <a:spLocks noGrp="1"/>
          </p:cNvSpPr>
          <p:nvPr>
            <p:ph type="ctrTitle"/>
          </p:nvPr>
        </p:nvSpPr>
        <p:spPr>
          <a:xfrm>
            <a:off x="704850" y="634733"/>
            <a:ext cx="9972261" cy="2387600"/>
          </a:xfrm>
        </p:spPr>
        <p:txBody>
          <a:bodyPr>
            <a:normAutofit fontScale="90000"/>
          </a:bodyPr>
          <a:lstStyle/>
          <a:p>
            <a:r>
              <a:rPr lang="en-US" sz="8800" u="sng">
                <a:ln w="15875">
                  <a:solidFill>
                    <a:srgbClr val="0070C0"/>
                  </a:solidFill>
                </a:ln>
                <a:solidFill>
                  <a:schemeClr val="bg1"/>
                </a:solidFill>
                <a:latin typeface="Bradley Hand ITC" panose="03070402050302030203" pitchFamily="66" charset="0"/>
              </a:rPr>
              <a:t>What does The Lab do?</a:t>
            </a:r>
            <a:endParaRPr lang="en-US" sz="8800" u="sng">
              <a:ln w="15875">
                <a:solidFill>
                  <a:srgbClr val="0070C0"/>
                </a:solidFill>
              </a:ln>
              <a:solidFill>
                <a:schemeClr val="bg1"/>
              </a:solidFill>
              <a:latin typeface="Copperplate Gothic Light" panose="020E0507020206020404" pitchFamily="34" charset="0"/>
            </a:endParaRPr>
          </a:p>
        </p:txBody>
      </p:sp>
      <p:sp>
        <p:nvSpPr>
          <p:cNvPr id="14" name="Subtitle 2">
            <a:extLst>
              <a:ext uri="{FF2B5EF4-FFF2-40B4-BE49-F238E27FC236}">
                <a16:creationId xmlns:a16="http://schemas.microsoft.com/office/drawing/2014/main" id="{E1AA16D0-C617-415A-8F76-A8E4F95BD1B8}"/>
              </a:ext>
            </a:extLst>
          </p:cNvPr>
          <p:cNvSpPr>
            <a:spLocks noGrp="1"/>
          </p:cNvSpPr>
          <p:nvPr>
            <p:ph type="subTitle" idx="1"/>
          </p:nvPr>
        </p:nvSpPr>
        <p:spPr>
          <a:xfrm>
            <a:off x="1694005" y="3509963"/>
            <a:ext cx="9286875" cy="1655762"/>
          </a:xfrm>
        </p:spPr>
        <p:txBody>
          <a:bodyPr>
            <a:noAutofit/>
          </a:bodyPr>
          <a:lstStyle/>
          <a:p>
            <a:pPr marL="685800" indent="-685800" algn="l">
              <a:spcBef>
                <a:spcPct val="0"/>
              </a:spcBef>
              <a:buFont typeface="Wingdings" panose="05000000000000000000" pitchFamily="2" charset="2"/>
              <a:buChar char="§"/>
            </a:pPr>
            <a:r>
              <a:rPr lang="en-US" sz="3600">
                <a:ln w="15875">
                  <a:solidFill>
                    <a:srgbClr val="FFC000">
                      <a:alpha val="39000"/>
                    </a:srgbClr>
                  </a:solidFill>
                </a:ln>
                <a:solidFill>
                  <a:schemeClr val="bg1"/>
                </a:solidFill>
                <a:latin typeface="Bradley Hand ITC" panose="03070402050302030203" pitchFamily="66" charset="0"/>
                <a:ea typeface="+mj-ea"/>
                <a:cs typeface="+mj-cs"/>
              </a:rPr>
              <a:t>Educate</a:t>
            </a:r>
          </a:p>
          <a:p>
            <a:pPr marL="685800" indent="-685800" algn="l">
              <a:spcBef>
                <a:spcPct val="0"/>
              </a:spcBef>
              <a:buFont typeface="Wingdings" panose="05000000000000000000" pitchFamily="2" charset="2"/>
              <a:buChar char="§"/>
            </a:pPr>
            <a:r>
              <a:rPr lang="en-US" sz="3600">
                <a:ln w="15875">
                  <a:solidFill>
                    <a:srgbClr val="FFC000">
                      <a:alpha val="39000"/>
                    </a:srgbClr>
                  </a:solidFill>
                </a:ln>
                <a:solidFill>
                  <a:schemeClr val="bg1"/>
                </a:solidFill>
                <a:latin typeface="Bradley Hand ITC" panose="03070402050302030203" pitchFamily="66" charset="0"/>
                <a:ea typeface="+mj-ea"/>
                <a:cs typeface="+mj-cs"/>
              </a:rPr>
              <a:t>Inspire </a:t>
            </a:r>
          </a:p>
          <a:p>
            <a:pPr marL="685800" indent="-685800" algn="l">
              <a:spcBef>
                <a:spcPct val="0"/>
              </a:spcBef>
              <a:buFont typeface="Wingdings" panose="05000000000000000000" pitchFamily="2" charset="2"/>
              <a:buChar char="§"/>
            </a:pPr>
            <a:r>
              <a:rPr lang="en-US" sz="3600">
                <a:ln w="15875">
                  <a:solidFill>
                    <a:srgbClr val="FFC000">
                      <a:alpha val="39000"/>
                    </a:srgbClr>
                  </a:solidFill>
                </a:ln>
                <a:solidFill>
                  <a:schemeClr val="bg1"/>
                </a:solidFill>
                <a:latin typeface="Bradley Hand ITC" panose="03070402050302030203" pitchFamily="66" charset="0"/>
                <a:ea typeface="+mj-ea"/>
                <a:cs typeface="+mj-cs"/>
              </a:rPr>
              <a:t>Support</a:t>
            </a:r>
          </a:p>
          <a:p>
            <a:pPr marL="685800" indent="-685800" algn="l">
              <a:spcBef>
                <a:spcPct val="0"/>
              </a:spcBef>
              <a:buFont typeface="Wingdings" panose="05000000000000000000" pitchFamily="2" charset="2"/>
              <a:buChar char="§"/>
            </a:pPr>
            <a:r>
              <a:rPr lang="en-US" sz="3600">
                <a:ln w="15875">
                  <a:solidFill>
                    <a:srgbClr val="FFC000">
                      <a:alpha val="39000"/>
                    </a:srgbClr>
                  </a:solidFill>
                </a:ln>
                <a:solidFill>
                  <a:schemeClr val="bg1"/>
                </a:solidFill>
                <a:latin typeface="Bradley Hand ITC" panose="03070402050302030203" pitchFamily="66" charset="0"/>
                <a:ea typeface="+mj-ea"/>
                <a:cs typeface="+mj-cs"/>
              </a:rPr>
              <a:t>Foster collaboration </a:t>
            </a:r>
          </a:p>
        </p:txBody>
      </p:sp>
      <p:sp>
        <p:nvSpPr>
          <p:cNvPr id="15" name="Flowchart: Or 14">
            <a:extLst>
              <a:ext uri="{FF2B5EF4-FFF2-40B4-BE49-F238E27FC236}">
                <a16:creationId xmlns:a16="http://schemas.microsoft.com/office/drawing/2014/main" id="{AC020488-5F87-4F1A-90D9-AB65C0265938}"/>
              </a:ext>
            </a:extLst>
          </p:cNvPr>
          <p:cNvSpPr/>
          <p:nvPr/>
        </p:nvSpPr>
        <p:spPr>
          <a:xfrm>
            <a:off x="7056783" y="2900524"/>
            <a:ext cx="3924097" cy="3772738"/>
          </a:xfrm>
          <a:prstGeom prst="flowChartOr">
            <a:avLst/>
          </a:prstGeom>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85B9A989-0B8F-44B8-BE50-9ADD84343FA8}"/>
              </a:ext>
            </a:extLst>
          </p:cNvPr>
          <p:cNvSpPr txBox="1"/>
          <p:nvPr/>
        </p:nvSpPr>
        <p:spPr>
          <a:xfrm>
            <a:off x="7681043" y="3835924"/>
            <a:ext cx="1411357" cy="400110"/>
          </a:xfrm>
          <a:prstGeom prst="rect">
            <a:avLst/>
          </a:prstGeom>
          <a:noFill/>
        </p:spPr>
        <p:txBody>
          <a:bodyPr wrap="square" rtlCol="0">
            <a:spAutoFit/>
          </a:bodyPr>
          <a:lstStyle/>
          <a:p>
            <a:r>
              <a:rPr lang="en-US" sz="2000" b="1"/>
              <a:t>Educate</a:t>
            </a:r>
          </a:p>
        </p:txBody>
      </p:sp>
      <p:sp>
        <p:nvSpPr>
          <p:cNvPr id="17" name="TextBox 16">
            <a:extLst>
              <a:ext uri="{FF2B5EF4-FFF2-40B4-BE49-F238E27FC236}">
                <a16:creationId xmlns:a16="http://schemas.microsoft.com/office/drawing/2014/main" id="{5ADB4BE0-32E2-4BD2-8262-F070263F5335}"/>
              </a:ext>
            </a:extLst>
          </p:cNvPr>
          <p:cNvSpPr txBox="1"/>
          <p:nvPr/>
        </p:nvSpPr>
        <p:spPr>
          <a:xfrm>
            <a:off x="7681043" y="5254593"/>
            <a:ext cx="1136469" cy="400110"/>
          </a:xfrm>
          <a:prstGeom prst="rect">
            <a:avLst/>
          </a:prstGeom>
          <a:noFill/>
        </p:spPr>
        <p:txBody>
          <a:bodyPr wrap="square" rtlCol="0">
            <a:spAutoFit/>
          </a:bodyPr>
          <a:lstStyle/>
          <a:p>
            <a:r>
              <a:rPr lang="en-US" sz="2000" b="1"/>
              <a:t>Inspire</a:t>
            </a:r>
          </a:p>
        </p:txBody>
      </p:sp>
      <p:sp>
        <p:nvSpPr>
          <p:cNvPr id="18" name="TextBox 17">
            <a:extLst>
              <a:ext uri="{FF2B5EF4-FFF2-40B4-BE49-F238E27FC236}">
                <a16:creationId xmlns:a16="http://schemas.microsoft.com/office/drawing/2014/main" id="{4C0C6B17-C696-4746-A7E2-E606C5D360FA}"/>
              </a:ext>
            </a:extLst>
          </p:cNvPr>
          <p:cNvSpPr txBox="1"/>
          <p:nvPr/>
        </p:nvSpPr>
        <p:spPr>
          <a:xfrm>
            <a:off x="9258726" y="3835924"/>
            <a:ext cx="1171115" cy="400110"/>
          </a:xfrm>
          <a:prstGeom prst="rect">
            <a:avLst/>
          </a:prstGeom>
          <a:noFill/>
        </p:spPr>
        <p:txBody>
          <a:bodyPr wrap="square" rtlCol="0">
            <a:spAutoFit/>
          </a:bodyPr>
          <a:lstStyle/>
          <a:p>
            <a:r>
              <a:rPr lang="en-US" sz="2000" b="1"/>
              <a:t>Support</a:t>
            </a:r>
          </a:p>
        </p:txBody>
      </p:sp>
      <p:sp>
        <p:nvSpPr>
          <p:cNvPr id="19" name="TextBox 18">
            <a:extLst>
              <a:ext uri="{FF2B5EF4-FFF2-40B4-BE49-F238E27FC236}">
                <a16:creationId xmlns:a16="http://schemas.microsoft.com/office/drawing/2014/main" id="{E4789F1C-DAA1-4C93-A81E-BF6890A6BC94}"/>
              </a:ext>
            </a:extLst>
          </p:cNvPr>
          <p:cNvSpPr txBox="1"/>
          <p:nvPr/>
        </p:nvSpPr>
        <p:spPr>
          <a:xfrm>
            <a:off x="9258726" y="5254593"/>
            <a:ext cx="1418385" cy="400110"/>
          </a:xfrm>
          <a:prstGeom prst="rect">
            <a:avLst/>
          </a:prstGeom>
          <a:noFill/>
        </p:spPr>
        <p:txBody>
          <a:bodyPr wrap="square" rtlCol="0">
            <a:spAutoFit/>
          </a:bodyPr>
          <a:lstStyle/>
          <a:p>
            <a:r>
              <a:rPr lang="en-US" sz="2000" b="1"/>
              <a:t>Collaborate</a:t>
            </a:r>
          </a:p>
        </p:txBody>
      </p:sp>
      <p:sp>
        <p:nvSpPr>
          <p:cNvPr id="20" name="Rectangle 19">
            <a:extLst>
              <a:ext uri="{FF2B5EF4-FFF2-40B4-BE49-F238E27FC236}">
                <a16:creationId xmlns:a16="http://schemas.microsoft.com/office/drawing/2014/main" id="{1F698E31-3BA9-4717-970D-600E9DE1B28A}"/>
              </a:ext>
            </a:extLst>
          </p:cNvPr>
          <p:cNvSpPr/>
          <p:nvPr/>
        </p:nvSpPr>
        <p:spPr>
          <a:xfrm>
            <a:off x="8232485" y="4260588"/>
            <a:ext cx="1719830" cy="923330"/>
          </a:xfrm>
          <a:prstGeom prst="rect">
            <a:avLst/>
          </a:prstGeom>
          <a:noFill/>
        </p:spPr>
        <p:txBody>
          <a:bodyPr wrap="none" lIns="91440" tIns="45720" rIns="91440" bIns="45720">
            <a:spAutoFit/>
          </a:bodyPr>
          <a:lstStyle/>
          <a:p>
            <a:pPr algn="ctr"/>
            <a:r>
              <a:rPr lang="en-US" sz="5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rPr>
              <a:t>Team</a:t>
            </a:r>
          </a:p>
        </p:txBody>
      </p:sp>
      <p:grpSp>
        <p:nvGrpSpPr>
          <p:cNvPr id="21" name="Graphic 13" descr="Single gear outline">
            <a:extLst>
              <a:ext uri="{FF2B5EF4-FFF2-40B4-BE49-F238E27FC236}">
                <a16:creationId xmlns:a16="http://schemas.microsoft.com/office/drawing/2014/main" id="{45EE7E06-BEA5-4FFD-BD99-0543550111A3}"/>
              </a:ext>
            </a:extLst>
          </p:cNvPr>
          <p:cNvGrpSpPr/>
          <p:nvPr/>
        </p:nvGrpSpPr>
        <p:grpSpPr>
          <a:xfrm>
            <a:off x="932974" y="673181"/>
            <a:ext cx="648652" cy="647861"/>
            <a:chOff x="5772150" y="3105150"/>
            <a:chExt cx="648652" cy="647861"/>
          </a:xfrm>
          <a:solidFill>
            <a:srgbClr val="FFC000"/>
          </a:solidFill>
        </p:grpSpPr>
        <p:sp>
          <p:nvSpPr>
            <p:cNvPr id="22" name="Freeform: Shape 21">
              <a:extLst>
                <a:ext uri="{FF2B5EF4-FFF2-40B4-BE49-F238E27FC236}">
                  <a16:creationId xmlns:a16="http://schemas.microsoft.com/office/drawing/2014/main" id="{498186F8-94CB-34F0-6AE0-C834360AE8B2}"/>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32E918B2-3487-C305-2209-D01F64CA7EC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050927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15</a:t>
            </a:fld>
            <a:endParaRPr lang="en-US" b="1">
              <a:solidFill>
                <a:schemeClr val="bg1">
                  <a:lumMod val="75000"/>
                </a:schemeClr>
              </a:solidFill>
              <a:latin typeface="Bradley Hand ITC" panose="03070402050302030203" pitchFamily="66" charset="0"/>
            </a:endParaRPr>
          </a:p>
        </p:txBody>
      </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268344" y="924085"/>
            <a:ext cx="9144000" cy="1442003"/>
          </a:xfrm>
        </p:spPr>
        <p:txBody>
          <a:bodyPr>
            <a:normAutofit/>
          </a:bodyPr>
          <a:lstStyle/>
          <a:p>
            <a:r>
              <a:rPr lang="en-US" sz="7200" u="sng">
                <a:ln w="15875">
                  <a:solidFill>
                    <a:srgbClr val="0070C0"/>
                  </a:solidFill>
                </a:ln>
                <a:solidFill>
                  <a:schemeClr val="bg1"/>
                </a:solidFill>
                <a:latin typeface="Bradley Hand ITC" panose="03070402050302030203" pitchFamily="66" charset="0"/>
              </a:rPr>
              <a:t>Cultivating creativity</a:t>
            </a:r>
          </a:p>
        </p:txBody>
      </p:sp>
      <p:sp>
        <p:nvSpPr>
          <p:cNvPr id="25" name="TextBox 24">
            <a:extLst>
              <a:ext uri="{FF2B5EF4-FFF2-40B4-BE49-F238E27FC236}">
                <a16:creationId xmlns:a16="http://schemas.microsoft.com/office/drawing/2014/main" id="{7E1FBC51-CFEF-4F9A-9F6C-5463BFA682F3}"/>
              </a:ext>
            </a:extLst>
          </p:cNvPr>
          <p:cNvSpPr txBox="1"/>
          <p:nvPr/>
        </p:nvSpPr>
        <p:spPr>
          <a:xfrm>
            <a:off x="832288" y="5353783"/>
            <a:ext cx="10438894" cy="1200329"/>
          </a:xfrm>
          <a:prstGeom prst="rect">
            <a:avLst/>
          </a:prstGeom>
          <a:noFill/>
          <a:ln w="25400">
            <a:solidFill>
              <a:srgbClr val="00B0F0"/>
            </a:solidFill>
          </a:ln>
        </p:spPr>
        <p:txBody>
          <a:bodyPr wrap="square" lIns="91440" tIns="45720" rIns="91440" bIns="45720" rtlCol="0" anchor="t">
            <a:spAutoFit/>
          </a:bodyPr>
          <a:lstStyle/>
          <a:p>
            <a:r>
              <a:rPr lang="en-US" sz="2400">
                <a:solidFill>
                  <a:schemeClr val="bg1"/>
                </a:solidFill>
                <a:latin typeface="Bradley Hand ITC"/>
              </a:rPr>
              <a:t>A great resource to learn more about creative thinking: Stanford University d.School – free resources available at </a:t>
            </a:r>
            <a:r>
              <a:rPr lang="en-US" sz="2400">
                <a:solidFill>
                  <a:schemeClr val="bg1"/>
                </a:solidFill>
                <a:latin typeface="Bradley Hand ITC"/>
                <a:hlinkClick r:id="rId4">
                  <a:extLst>
                    <a:ext uri="{A12FA001-AC4F-418D-AE19-62706E023703}">
                      <ahyp:hlinkClr xmlns:ahyp="http://schemas.microsoft.com/office/drawing/2018/hyperlinkcolor" val="tx"/>
                    </a:ext>
                  </a:extLst>
                </a:hlinkClick>
              </a:rPr>
              <a:t>https://www.youtube.com/channel/UCVNJZuJsInOCnvrHFyHCMDw/videos</a:t>
            </a:r>
            <a:endParaRPr lang="en-US" sz="2400">
              <a:solidFill>
                <a:schemeClr val="bg1"/>
              </a:solidFill>
              <a:latin typeface="Bradley Hand ITC"/>
            </a:endParaRPr>
          </a:p>
        </p:txBody>
      </p:sp>
      <p:pic>
        <p:nvPicPr>
          <p:cNvPr id="19" name="Picture 18" descr="A picture containing text, outdoor&#10;&#10;Description automatically generated">
            <a:extLst>
              <a:ext uri="{FF2B5EF4-FFF2-40B4-BE49-F238E27FC236}">
                <a16:creationId xmlns:a16="http://schemas.microsoft.com/office/drawing/2014/main" id="{65250F7A-48E5-4190-841D-4DA0D3F9F9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sp>
        <p:nvSpPr>
          <p:cNvPr id="2" name="TextBox 1">
            <a:extLst>
              <a:ext uri="{FF2B5EF4-FFF2-40B4-BE49-F238E27FC236}">
                <a16:creationId xmlns:a16="http://schemas.microsoft.com/office/drawing/2014/main" id="{C52B9E6E-0E53-C224-4F2B-FA33089F50CE}"/>
              </a:ext>
            </a:extLst>
          </p:cNvPr>
          <p:cNvSpPr txBox="1"/>
          <p:nvPr/>
        </p:nvSpPr>
        <p:spPr>
          <a:xfrm>
            <a:off x="1027389" y="2510992"/>
            <a:ext cx="10002055" cy="2646878"/>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US">
                <a:solidFill>
                  <a:schemeClr val="bg1"/>
                </a:solidFill>
              </a:rPr>
              <a:t>Cognitive closure – we as humans tend to want to find a solution as soon as possible, yet most times our early ideas are not our best. </a:t>
            </a:r>
          </a:p>
          <a:p>
            <a:pPr marL="285750" indent="-285750">
              <a:spcAft>
                <a:spcPts val="1200"/>
              </a:spcAft>
              <a:buFont typeface="Arial" panose="020B0604020202020204" pitchFamily="34" charset="0"/>
              <a:buChar char="•"/>
            </a:pPr>
            <a:r>
              <a:rPr lang="en-US">
                <a:solidFill>
                  <a:schemeClr val="bg1"/>
                </a:solidFill>
              </a:rPr>
              <a:t>Ideas examples – title your emails, deliver tough news, reduce contract award timeline by one day.</a:t>
            </a:r>
            <a:endParaRPr lang="en-US">
              <a:solidFill>
                <a:schemeClr val="bg1"/>
              </a:solidFill>
              <a:ea typeface="Calibri"/>
              <a:cs typeface="Calibri"/>
            </a:endParaRPr>
          </a:p>
          <a:p>
            <a:pPr marL="285750" indent="-285750">
              <a:spcAft>
                <a:spcPts val="1200"/>
              </a:spcAft>
              <a:buFont typeface="Arial" panose="020B0604020202020204" pitchFamily="34" charset="0"/>
              <a:buChar char="•"/>
            </a:pPr>
            <a:r>
              <a:rPr lang="en-US">
                <a:solidFill>
                  <a:schemeClr val="bg1"/>
                </a:solidFill>
              </a:rPr>
              <a:t>Build the muscle for creative thinking and resist the urge for cognitive closure.</a:t>
            </a:r>
            <a:endParaRPr lang="en-US">
              <a:solidFill>
                <a:schemeClr val="bg1"/>
              </a:solidFill>
              <a:ea typeface="Calibri"/>
              <a:cs typeface="Calibri"/>
            </a:endParaRPr>
          </a:p>
          <a:p>
            <a:pPr marL="285750" indent="-285750">
              <a:spcAft>
                <a:spcPts val="1200"/>
              </a:spcAft>
              <a:buFont typeface="Arial" panose="020B0604020202020204" pitchFamily="34" charset="0"/>
              <a:buChar char="•"/>
            </a:pPr>
            <a:r>
              <a:rPr lang="en-US">
                <a:solidFill>
                  <a:schemeClr val="bg1"/>
                </a:solidFill>
              </a:rPr>
              <a:t>Challenge – flip a problem you have right now and generate a multitude of ideas. Focus on quantity not quality.</a:t>
            </a:r>
            <a:endParaRPr lang="en-US">
              <a:solidFill>
                <a:schemeClr val="bg1"/>
              </a:solidFill>
              <a:ea typeface="Calibri"/>
              <a:cs typeface="Calibri"/>
            </a:endParaRPr>
          </a:p>
          <a:p>
            <a:pPr marL="285750" indent="-285750">
              <a:spcAft>
                <a:spcPts val="1200"/>
              </a:spcAft>
              <a:buFont typeface="Arial" panose="020B0604020202020204" pitchFamily="34" charset="0"/>
              <a:buChar char="•"/>
            </a:pPr>
            <a:r>
              <a:rPr lang="en-US">
                <a:solidFill>
                  <a:schemeClr val="bg1"/>
                </a:solidFill>
              </a:rPr>
              <a:t>Practice just like you would if you want to master a headstand or run a 5K for the first time. </a:t>
            </a:r>
            <a:endParaRPr lang="en-US">
              <a:solidFill>
                <a:schemeClr val="bg1"/>
              </a:solidFill>
              <a:ea typeface="Calibri"/>
              <a:cs typeface="Calibri"/>
            </a:endParaRPr>
          </a:p>
        </p:txBody>
      </p:sp>
    </p:spTree>
    <p:extLst>
      <p:ext uri="{BB962C8B-B14F-4D97-AF65-F5344CB8AC3E}">
        <p14:creationId xmlns:p14="http://schemas.microsoft.com/office/powerpoint/2010/main" val="2653179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16</a:t>
            </a:fld>
            <a:endParaRPr lang="en-US" b="1">
              <a:solidFill>
                <a:schemeClr val="bg1">
                  <a:lumMod val="75000"/>
                </a:schemeClr>
              </a:solidFill>
              <a:latin typeface="Bradley Hand ITC" panose="03070402050302030203" pitchFamily="66" charset="0"/>
            </a:endParaRPr>
          </a:p>
        </p:txBody>
      </p:sp>
      <p:pic>
        <p:nvPicPr>
          <p:cNvPr id="19" name="Picture 18" descr="A picture containing text, outdoor&#10;&#10;Description automatically generated">
            <a:extLst>
              <a:ext uri="{FF2B5EF4-FFF2-40B4-BE49-F238E27FC236}">
                <a16:creationId xmlns:a16="http://schemas.microsoft.com/office/drawing/2014/main" id="{65250F7A-48E5-4190-841D-4DA0D3F9F9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sp>
        <p:nvSpPr>
          <p:cNvPr id="2" name="TextBox 1">
            <a:extLst>
              <a:ext uri="{FF2B5EF4-FFF2-40B4-BE49-F238E27FC236}">
                <a16:creationId xmlns:a16="http://schemas.microsoft.com/office/drawing/2014/main" id="{46291507-A115-EC28-E84F-E5CBB8165253}"/>
              </a:ext>
            </a:extLst>
          </p:cNvPr>
          <p:cNvSpPr txBox="1"/>
          <p:nvPr/>
        </p:nvSpPr>
        <p:spPr>
          <a:xfrm>
            <a:off x="1552122" y="2832212"/>
            <a:ext cx="7460376" cy="1015663"/>
          </a:xfrm>
          <a:prstGeom prst="rect">
            <a:avLst/>
          </a:prstGeom>
          <a:noFill/>
        </p:spPr>
        <p:txBody>
          <a:bodyPr wrap="none" rtlCol="0">
            <a:spAutoFit/>
          </a:bodyPr>
          <a:lstStyle/>
          <a:p>
            <a:r>
              <a:rPr lang="en-US" sz="24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“To get a good idea, you need a lot of ideas”</a:t>
            </a:r>
          </a:p>
          <a:p>
            <a:r>
              <a:rPr lang="en-US"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 Linus Pauling, the only person in history to win two individual Nobel Prizes</a:t>
            </a:r>
          </a:p>
          <a:p>
            <a:endParaRPr lang="en-US"/>
          </a:p>
        </p:txBody>
      </p:sp>
      <p:pic>
        <p:nvPicPr>
          <p:cNvPr id="6" name="Picture 5">
            <a:extLst>
              <a:ext uri="{FF2B5EF4-FFF2-40B4-BE49-F238E27FC236}">
                <a16:creationId xmlns:a16="http://schemas.microsoft.com/office/drawing/2014/main" id="{5BAC8657-411A-57AF-711D-807671CED13B}"/>
              </a:ext>
            </a:extLst>
          </p:cNvPr>
          <p:cNvPicPr>
            <a:picLocks noChangeAspect="1"/>
          </p:cNvPicPr>
          <p:nvPr/>
        </p:nvPicPr>
        <p:blipFill>
          <a:blip r:embed="rId5"/>
          <a:stretch>
            <a:fillRect/>
          </a:stretch>
        </p:blipFill>
        <p:spPr>
          <a:xfrm>
            <a:off x="8972695" y="2471192"/>
            <a:ext cx="2616336" cy="1801641"/>
          </a:xfrm>
          <a:prstGeom prst="rect">
            <a:avLst/>
          </a:prstGeom>
        </p:spPr>
      </p:pic>
      <p:pic>
        <p:nvPicPr>
          <p:cNvPr id="8" name="Picture 7">
            <a:extLst>
              <a:ext uri="{FF2B5EF4-FFF2-40B4-BE49-F238E27FC236}">
                <a16:creationId xmlns:a16="http://schemas.microsoft.com/office/drawing/2014/main" id="{404EBF83-DA81-B5E1-2A77-97E8BF6389DB}"/>
              </a:ext>
            </a:extLst>
          </p:cNvPr>
          <p:cNvPicPr>
            <a:picLocks noChangeAspect="1"/>
          </p:cNvPicPr>
          <p:nvPr/>
        </p:nvPicPr>
        <p:blipFill>
          <a:blip r:embed="rId6"/>
          <a:stretch>
            <a:fillRect/>
          </a:stretch>
        </p:blipFill>
        <p:spPr>
          <a:xfrm>
            <a:off x="543109" y="4318436"/>
            <a:ext cx="2383737" cy="1756729"/>
          </a:xfrm>
          <a:prstGeom prst="rect">
            <a:avLst/>
          </a:prstGeom>
        </p:spPr>
      </p:pic>
      <p:sp>
        <p:nvSpPr>
          <p:cNvPr id="23" name="TextBox 22">
            <a:extLst>
              <a:ext uri="{FF2B5EF4-FFF2-40B4-BE49-F238E27FC236}">
                <a16:creationId xmlns:a16="http://schemas.microsoft.com/office/drawing/2014/main" id="{EBA606B5-3CAF-8C4E-1505-C62633E9B489}"/>
              </a:ext>
            </a:extLst>
          </p:cNvPr>
          <p:cNvSpPr txBox="1"/>
          <p:nvPr/>
        </p:nvSpPr>
        <p:spPr>
          <a:xfrm>
            <a:off x="4213053" y="4753689"/>
            <a:ext cx="7442037" cy="1266052"/>
          </a:xfrm>
          <a:prstGeom prst="rect">
            <a:avLst/>
          </a:prstGeom>
          <a:noFill/>
        </p:spPr>
        <p:txBody>
          <a:bodyPr wrap="none" rtlCol="0">
            <a:spAutoFit/>
          </a:bodyPr>
          <a:lstStyle/>
          <a:p>
            <a:pPr marL="0" marR="0">
              <a:lnSpc>
                <a:spcPct val="107000"/>
              </a:lnSpc>
              <a:spcBef>
                <a:spcPts val="0"/>
              </a:spcBef>
              <a:spcAft>
                <a:spcPts val="800"/>
              </a:spcAft>
            </a:pPr>
            <a:r>
              <a:rPr lang="en-US" sz="24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 multitude of bad ideas is necessary for one good idea.” </a:t>
            </a:r>
          </a:p>
          <a:p>
            <a:pPr marL="0" marR="0">
              <a:lnSpc>
                <a:spcPct val="107000"/>
              </a:lnSpc>
              <a:spcBef>
                <a:spcPts val="0"/>
              </a:spcBef>
              <a:spcAft>
                <a:spcPts val="800"/>
              </a:spcAft>
            </a:pPr>
            <a:r>
              <a:rPr lang="en-US" sz="18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Kevin Kelly, founder of Wired</a:t>
            </a:r>
          </a:p>
          <a:p>
            <a:endParaRPr lang="en-US"/>
          </a:p>
        </p:txBody>
      </p:sp>
      <p:sp>
        <p:nvSpPr>
          <p:cNvPr id="22" name="Title 1">
            <a:extLst>
              <a:ext uri="{FF2B5EF4-FFF2-40B4-BE49-F238E27FC236}">
                <a16:creationId xmlns:a16="http://schemas.microsoft.com/office/drawing/2014/main" id="{D0816FC0-F40E-81FF-13FD-4C50973C3D08}"/>
              </a:ext>
            </a:extLst>
          </p:cNvPr>
          <p:cNvSpPr>
            <a:spLocks noGrp="1"/>
          </p:cNvSpPr>
          <p:nvPr>
            <p:ph type="ctrTitle"/>
          </p:nvPr>
        </p:nvSpPr>
        <p:spPr>
          <a:xfrm>
            <a:off x="1268344" y="924085"/>
            <a:ext cx="9144000" cy="1442003"/>
          </a:xfrm>
        </p:spPr>
        <p:txBody>
          <a:bodyPr>
            <a:normAutofit/>
          </a:bodyPr>
          <a:lstStyle/>
          <a:p>
            <a:r>
              <a:rPr lang="en-US" sz="7200" u="sng">
                <a:ln w="15875">
                  <a:solidFill>
                    <a:srgbClr val="0070C0"/>
                  </a:solidFill>
                </a:ln>
                <a:solidFill>
                  <a:schemeClr val="bg1"/>
                </a:solidFill>
                <a:latin typeface="Bradley Hand ITC" panose="03070402050302030203" pitchFamily="66" charset="0"/>
              </a:rPr>
              <a:t>Cultivating creativity</a:t>
            </a:r>
          </a:p>
        </p:txBody>
      </p:sp>
    </p:spTree>
    <p:extLst>
      <p:ext uri="{BB962C8B-B14F-4D97-AF65-F5344CB8AC3E}">
        <p14:creationId xmlns:p14="http://schemas.microsoft.com/office/powerpoint/2010/main" val="417383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17</a:t>
            </a:fld>
            <a:endParaRPr lang="en-US" b="1">
              <a:solidFill>
                <a:schemeClr val="bg1">
                  <a:lumMod val="75000"/>
                </a:schemeClr>
              </a:solidFill>
              <a:latin typeface="Bradley Hand ITC" panose="03070402050302030203" pitchFamily="66" charset="0"/>
            </a:endParaRPr>
          </a:p>
        </p:txBody>
      </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21511"/>
            <a:ext cx="9144000" cy="2387600"/>
          </a:xfrm>
        </p:spPr>
        <p:txBody>
          <a:bodyPr>
            <a:normAutofit/>
          </a:bodyPr>
          <a:lstStyle/>
          <a:p>
            <a:r>
              <a:rPr lang="en-US" sz="8800" u="sng">
                <a:ln w="15875">
                  <a:solidFill>
                    <a:srgbClr val="0070C0"/>
                  </a:solidFill>
                </a:ln>
                <a:solidFill>
                  <a:schemeClr val="bg1"/>
                </a:solidFill>
                <a:latin typeface="Bradley Hand ITC" panose="03070402050302030203" pitchFamily="66" charset="0"/>
              </a:rPr>
              <a:t>Idea Bank</a:t>
            </a:r>
          </a:p>
        </p:txBody>
      </p:sp>
      <p:sp>
        <p:nvSpPr>
          <p:cNvPr id="25" name="TextBox 24">
            <a:extLst>
              <a:ext uri="{FF2B5EF4-FFF2-40B4-BE49-F238E27FC236}">
                <a16:creationId xmlns:a16="http://schemas.microsoft.com/office/drawing/2014/main" id="{7E1FBC51-CFEF-4F9A-9F6C-5463BFA682F3}"/>
              </a:ext>
            </a:extLst>
          </p:cNvPr>
          <p:cNvSpPr txBox="1"/>
          <p:nvPr/>
        </p:nvSpPr>
        <p:spPr>
          <a:xfrm>
            <a:off x="627703" y="2344759"/>
            <a:ext cx="10838486" cy="3724096"/>
          </a:xfrm>
          <a:prstGeom prst="rect">
            <a:avLst/>
          </a:prstGeom>
          <a:noFill/>
          <a:ln w="25400">
            <a:solidFill>
              <a:srgbClr val="00B0F0"/>
            </a:solidFill>
          </a:ln>
        </p:spPr>
        <p:txBody>
          <a:bodyPr wrap="square" lIns="91440" tIns="45720" rIns="91440" bIns="45720" rtlCol="0" anchor="t">
            <a:spAutoFit/>
          </a:bodyPr>
          <a:lstStyle/>
          <a:p>
            <a:r>
              <a:rPr lang="en-US" sz="4000">
                <a:solidFill>
                  <a:schemeClr val="accent4">
                    <a:lumMod val="60000"/>
                    <a:lumOff val="40000"/>
                  </a:schemeClr>
                </a:solidFill>
                <a:latin typeface="Bradley Hand ITC"/>
              </a:rPr>
              <a:t>Idea Bank</a:t>
            </a:r>
          </a:p>
          <a:p>
            <a:pPr marL="1028700" lvl="1" indent="-571500">
              <a:buFont typeface="Wingdings" panose="05000000000000000000" pitchFamily="2" charset="2"/>
              <a:buChar char="§"/>
            </a:pPr>
            <a:r>
              <a:rPr lang="en-US" sz="2800">
                <a:solidFill>
                  <a:schemeClr val="bg1"/>
                </a:solidFill>
                <a:latin typeface="Bradley Hand ITC"/>
              </a:rPr>
              <a:t>Submitted via </a:t>
            </a:r>
            <a:r>
              <a:rPr lang="en-US" sz="2800">
                <a:solidFill>
                  <a:schemeClr val="bg1"/>
                </a:solidFill>
                <a:latin typeface="Bradley Hand ITC"/>
                <a:hlinkClick r:id="rId4">
                  <a:extLst>
                    <a:ext uri="{A12FA001-AC4F-418D-AE19-62706E023703}">
                      <ahyp:hlinkClr xmlns:ahyp="http://schemas.microsoft.com/office/drawing/2018/hyperlinkcolor" val="tx"/>
                    </a:ext>
                  </a:extLst>
                </a:hlinkClick>
              </a:rPr>
              <a:t>TheLab@doc.gov</a:t>
            </a:r>
            <a:endParaRPr lang="en-US" sz="2800">
              <a:solidFill>
                <a:schemeClr val="bg1"/>
              </a:solidFill>
              <a:latin typeface="Bradley Hand ITC"/>
            </a:endParaRPr>
          </a:p>
          <a:p>
            <a:pPr marL="1028700" lvl="1" indent="-571500">
              <a:buFont typeface="Wingdings" panose="05000000000000000000" pitchFamily="2" charset="2"/>
              <a:buChar char="§"/>
            </a:pPr>
            <a:r>
              <a:rPr lang="en-US" sz="2800">
                <a:solidFill>
                  <a:schemeClr val="bg1"/>
                </a:solidFill>
                <a:latin typeface="Bradley Hand ITC"/>
              </a:rPr>
              <a:t>All ideas go through an evaluation &amp; voting process</a:t>
            </a:r>
          </a:p>
          <a:p>
            <a:pPr marL="1028700" lvl="1" indent="-571500">
              <a:buFont typeface="Wingdings" panose="05000000000000000000" pitchFamily="2" charset="2"/>
              <a:buChar char="§"/>
            </a:pPr>
            <a:r>
              <a:rPr lang="en-US" sz="2800">
                <a:solidFill>
                  <a:schemeClr val="bg1"/>
                </a:solidFill>
                <a:latin typeface="Bradley Hand ITC"/>
              </a:rPr>
              <a:t>Can share templates along with the idea or from a case study</a:t>
            </a:r>
          </a:p>
          <a:p>
            <a:pPr marL="1028700" lvl="1" indent="-571500">
              <a:buFont typeface="Wingdings" panose="05000000000000000000" pitchFamily="2" charset="2"/>
              <a:buChar char="§"/>
            </a:pPr>
            <a:r>
              <a:rPr lang="en-US" sz="2800">
                <a:solidFill>
                  <a:schemeClr val="bg1"/>
                </a:solidFill>
                <a:latin typeface="Bradley Hand ITC"/>
              </a:rPr>
              <a:t>Sub-committees formed on two ideas requiring more in-depth work – one on small business vendor feedback sessions is nearing completion</a:t>
            </a:r>
          </a:p>
          <a:p>
            <a:pPr marL="1028700" lvl="1" indent="-571500">
              <a:buFont typeface="Wingdings" panose="05000000000000000000" pitchFamily="2" charset="2"/>
              <a:buChar char="§"/>
            </a:pPr>
            <a:r>
              <a:rPr lang="en-US" sz="2800">
                <a:solidFill>
                  <a:schemeClr val="bg1"/>
                </a:solidFill>
                <a:latin typeface="Bradley Hand ITC"/>
              </a:rPr>
              <a:t>Idea submitters get the credit for implemented ideas</a:t>
            </a:r>
            <a:endParaRPr lang="en-US" sz="2800">
              <a:solidFill>
                <a:schemeClr val="bg1"/>
              </a:solidFill>
              <a:latin typeface="Bradley Hand ITC" panose="03070402050302030203" pitchFamily="66" charset="0"/>
            </a:endParaRPr>
          </a:p>
        </p:txBody>
      </p:sp>
      <p:pic>
        <p:nvPicPr>
          <p:cNvPr id="19" name="Picture 18" descr="A picture containing text, outdoor&#10;&#10;Description automatically generated">
            <a:extLst>
              <a:ext uri="{FF2B5EF4-FFF2-40B4-BE49-F238E27FC236}">
                <a16:creationId xmlns:a16="http://schemas.microsoft.com/office/drawing/2014/main" id="{65250F7A-48E5-4190-841D-4DA0D3F9F9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spTree>
    <p:extLst>
      <p:ext uri="{BB962C8B-B14F-4D97-AF65-F5344CB8AC3E}">
        <p14:creationId xmlns:p14="http://schemas.microsoft.com/office/powerpoint/2010/main" val="3411486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18</a:t>
            </a:fld>
            <a:endParaRPr lang="en-US" b="1">
              <a:solidFill>
                <a:schemeClr val="bg1">
                  <a:lumMod val="75000"/>
                </a:schemeClr>
              </a:solidFill>
              <a:latin typeface="Bradley Hand ITC" panose="03070402050302030203" pitchFamily="66" charset="0"/>
            </a:endParaRPr>
          </a:p>
        </p:txBody>
      </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21511"/>
            <a:ext cx="9144000" cy="2387600"/>
          </a:xfrm>
        </p:spPr>
        <p:txBody>
          <a:bodyPr>
            <a:normAutofit/>
          </a:bodyPr>
          <a:lstStyle/>
          <a:p>
            <a:r>
              <a:rPr lang="en-US" sz="8800" u="sng">
                <a:ln w="15875">
                  <a:solidFill>
                    <a:srgbClr val="0070C0"/>
                  </a:solidFill>
                </a:ln>
                <a:solidFill>
                  <a:schemeClr val="bg1"/>
                </a:solidFill>
                <a:latin typeface="Bradley Hand ITC" panose="03070402050302030203" pitchFamily="66" charset="0"/>
              </a:rPr>
              <a:t>Innovation Labs</a:t>
            </a:r>
          </a:p>
        </p:txBody>
      </p:sp>
      <p:sp>
        <p:nvSpPr>
          <p:cNvPr id="25" name="TextBox 24">
            <a:extLst>
              <a:ext uri="{FF2B5EF4-FFF2-40B4-BE49-F238E27FC236}">
                <a16:creationId xmlns:a16="http://schemas.microsoft.com/office/drawing/2014/main" id="{7E1FBC51-CFEF-4F9A-9F6C-5463BFA682F3}"/>
              </a:ext>
            </a:extLst>
          </p:cNvPr>
          <p:cNvSpPr txBox="1"/>
          <p:nvPr/>
        </p:nvSpPr>
        <p:spPr>
          <a:xfrm>
            <a:off x="743909" y="2660520"/>
            <a:ext cx="10838486" cy="2554545"/>
          </a:xfrm>
          <a:prstGeom prst="rect">
            <a:avLst/>
          </a:prstGeom>
          <a:noFill/>
          <a:ln w="25400">
            <a:solidFill>
              <a:srgbClr val="00B0F0"/>
            </a:solidFill>
          </a:ln>
        </p:spPr>
        <p:txBody>
          <a:bodyPr wrap="square" lIns="91440" tIns="45720" rIns="91440" bIns="45720" rtlCol="0" anchor="t">
            <a:spAutoFit/>
          </a:bodyPr>
          <a:lstStyle/>
          <a:p>
            <a:pPr marL="457200" indent="-457200">
              <a:spcAft>
                <a:spcPts val="1200"/>
              </a:spcAft>
              <a:buFontTx/>
              <a:buChar char="-"/>
            </a:pPr>
            <a:r>
              <a:rPr lang="en-US" sz="2800">
                <a:solidFill>
                  <a:schemeClr val="bg1"/>
                </a:solidFill>
                <a:latin typeface="Bradley Hand ITC"/>
              </a:rPr>
              <a:t>Since the 2016 OFPP memo, several innovation labs have been created and are collaborating across the government.</a:t>
            </a:r>
          </a:p>
          <a:p>
            <a:pPr marL="457200" indent="-457200">
              <a:spcAft>
                <a:spcPts val="1200"/>
              </a:spcAft>
              <a:buFontTx/>
              <a:buChar char="-"/>
            </a:pPr>
            <a:r>
              <a:rPr lang="en-US" sz="2800">
                <a:solidFill>
                  <a:schemeClr val="bg1"/>
                </a:solidFill>
                <a:latin typeface="Bradley Hand ITC"/>
              </a:rPr>
              <a:t>AIA community meets on regular basis to share knowledge.</a:t>
            </a:r>
          </a:p>
          <a:p>
            <a:pPr marL="457200" indent="-457200">
              <a:spcAft>
                <a:spcPts val="1200"/>
              </a:spcAft>
              <a:buFontTx/>
              <a:buChar char="-"/>
            </a:pPr>
            <a:r>
              <a:rPr lang="en-US" sz="2800">
                <a:solidFill>
                  <a:schemeClr val="bg1"/>
                </a:solidFill>
                <a:latin typeface="Bradley Hand ITC"/>
              </a:rPr>
              <a:t>Innovation is central to the Presidential Management Agenda in 2022 and actively talked about in the acquisition community</a:t>
            </a:r>
          </a:p>
        </p:txBody>
      </p:sp>
      <p:pic>
        <p:nvPicPr>
          <p:cNvPr id="19" name="Picture 18" descr="A picture containing text, outdoor&#10;&#10;Description automatically generated">
            <a:extLst>
              <a:ext uri="{FF2B5EF4-FFF2-40B4-BE49-F238E27FC236}">
                <a16:creationId xmlns:a16="http://schemas.microsoft.com/office/drawing/2014/main" id="{65250F7A-48E5-4190-841D-4DA0D3F9F9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spTree>
    <p:extLst>
      <p:ext uri="{BB962C8B-B14F-4D97-AF65-F5344CB8AC3E}">
        <p14:creationId xmlns:p14="http://schemas.microsoft.com/office/powerpoint/2010/main" val="74870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19</a:t>
            </a:fld>
            <a:endParaRPr lang="en-US" b="1">
              <a:solidFill>
                <a:schemeClr val="bg1">
                  <a:lumMod val="75000"/>
                </a:schemeClr>
              </a:solidFill>
              <a:latin typeface="Bradley Hand ITC" panose="03070402050302030203" pitchFamily="66" charset="0"/>
            </a:endParaRPr>
          </a:p>
        </p:txBody>
      </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21511"/>
            <a:ext cx="9144000" cy="1539226"/>
          </a:xfrm>
        </p:spPr>
        <p:txBody>
          <a:bodyPr>
            <a:normAutofit/>
          </a:bodyPr>
          <a:lstStyle/>
          <a:p>
            <a:r>
              <a:rPr lang="en-US" sz="8800" u="sng">
                <a:ln w="15875">
                  <a:solidFill>
                    <a:srgbClr val="0070C0"/>
                  </a:solidFill>
                </a:ln>
                <a:solidFill>
                  <a:schemeClr val="bg1"/>
                </a:solidFill>
                <a:latin typeface="Bradley Hand ITC" panose="03070402050302030203" pitchFamily="66" charset="0"/>
              </a:rPr>
              <a:t>AIA Council</a:t>
            </a:r>
          </a:p>
        </p:txBody>
      </p:sp>
      <p:sp>
        <p:nvSpPr>
          <p:cNvPr id="25" name="TextBox 24">
            <a:extLst>
              <a:ext uri="{FF2B5EF4-FFF2-40B4-BE49-F238E27FC236}">
                <a16:creationId xmlns:a16="http://schemas.microsoft.com/office/drawing/2014/main" id="{7E1FBC51-CFEF-4F9A-9F6C-5463BFA682F3}"/>
              </a:ext>
            </a:extLst>
          </p:cNvPr>
          <p:cNvSpPr txBox="1"/>
          <p:nvPr/>
        </p:nvSpPr>
        <p:spPr>
          <a:xfrm>
            <a:off x="590550" y="2150861"/>
            <a:ext cx="10891297" cy="4385816"/>
          </a:xfrm>
          <a:prstGeom prst="rect">
            <a:avLst/>
          </a:prstGeom>
          <a:noFill/>
          <a:ln w="25400">
            <a:solidFill>
              <a:srgbClr val="00B0F0"/>
            </a:solidFill>
          </a:ln>
        </p:spPr>
        <p:txBody>
          <a:bodyPr wrap="square" lIns="91440" tIns="45720" rIns="91440" bIns="45720" rtlCol="0" anchor="t">
            <a:spAutoFit/>
          </a:bodyPr>
          <a:lstStyle/>
          <a:p>
            <a:pPr marL="0" indent="0">
              <a:buNone/>
            </a:pPr>
            <a:r>
              <a:rPr lang="en-US" sz="2200" b="1">
                <a:solidFill>
                  <a:srgbClr val="00B050"/>
                </a:solidFill>
                <a:latin typeface="Bradley Hand ITC"/>
                <a:ea typeface="Calibri" panose="020F0502020204030204"/>
                <a:cs typeface="Calibri" panose="020F0502020204030204"/>
              </a:rPr>
              <a:t>What is the Acquisition Innovation Advocates (AIA) Council?</a:t>
            </a:r>
            <a:endParaRPr lang="en-US" sz="2200"/>
          </a:p>
          <a:p>
            <a:pPr marL="1028700" lvl="1" indent="-571500">
              <a:spcAft>
                <a:spcPts val="600"/>
              </a:spcAft>
              <a:buFont typeface="Wingdings" panose="05000000000000000000" pitchFamily="2" charset="2"/>
              <a:buChar char="§"/>
            </a:pPr>
            <a:r>
              <a:rPr lang="en-US" sz="2200">
                <a:solidFill>
                  <a:schemeClr val="bg1"/>
                </a:solidFill>
                <a:latin typeface="Bradley Hand ITC" panose="03070402050302030203" pitchFamily="66" charset="0"/>
              </a:rPr>
              <a:t>The AIA Council consists of advocates from each agency subject to the CFO Act of 1990, as well as an advocate from the Small Agency Council.</a:t>
            </a:r>
          </a:p>
          <a:p>
            <a:pPr marL="1028700" lvl="1" indent="-571500">
              <a:spcAft>
                <a:spcPts val="600"/>
              </a:spcAft>
              <a:buFont typeface="Wingdings" panose="05000000000000000000" pitchFamily="2" charset="2"/>
              <a:buChar char="§"/>
            </a:pPr>
            <a:r>
              <a:rPr lang="en-US" sz="2200">
                <a:solidFill>
                  <a:schemeClr val="bg1"/>
                </a:solidFill>
                <a:latin typeface="Bradley Hand ITC" panose="03070402050302030203" pitchFamily="66" charset="0"/>
              </a:rPr>
              <a:t>The council is tasked with meeting regularly to broaden awareness and foster cross-agency collaboration and innovation (usually once a month).</a:t>
            </a:r>
          </a:p>
          <a:p>
            <a:pPr marL="1028700" lvl="1" indent="-571500">
              <a:spcAft>
                <a:spcPts val="600"/>
              </a:spcAft>
              <a:buFont typeface="Wingdings" panose="05000000000000000000" pitchFamily="2" charset="2"/>
              <a:buChar char="§"/>
            </a:pPr>
            <a:r>
              <a:rPr lang="en-US" sz="2200">
                <a:solidFill>
                  <a:schemeClr val="bg1"/>
                </a:solidFill>
                <a:latin typeface="Bradley Hand ITC" panose="03070402050302030203" pitchFamily="66" charset="0"/>
              </a:rPr>
              <a:t>OMB's Office of Federal Procurement Policy (OFPP) oversees the Council.</a:t>
            </a:r>
          </a:p>
          <a:p>
            <a:pPr marL="0" indent="0">
              <a:buNone/>
            </a:pPr>
            <a:r>
              <a:rPr lang="en-US" sz="2200" b="1">
                <a:solidFill>
                  <a:srgbClr val="00B050"/>
                </a:solidFill>
                <a:latin typeface="Bradley Hand ITC"/>
                <a:ea typeface="Calibri" panose="020F0502020204030204"/>
                <a:cs typeface="Calibri" panose="020F0502020204030204"/>
              </a:rPr>
              <a:t>Background:</a:t>
            </a:r>
            <a:endParaRPr lang="en-US" sz="2200" b="1">
              <a:solidFill>
                <a:srgbClr val="00B050"/>
              </a:solidFill>
              <a:ea typeface="Calibri"/>
              <a:cs typeface="Calibri"/>
            </a:endParaRPr>
          </a:p>
          <a:p>
            <a:pPr marL="1028700" lvl="1" indent="-571500">
              <a:spcAft>
                <a:spcPts val="600"/>
              </a:spcAft>
              <a:buFont typeface="Wingdings" panose="05000000000000000000" pitchFamily="2" charset="2"/>
              <a:buChar char="§"/>
            </a:pPr>
            <a:r>
              <a:rPr lang="en-US" sz="2200">
                <a:solidFill>
                  <a:schemeClr val="bg1"/>
                </a:solidFill>
                <a:latin typeface="Bradley Hand ITC" panose="03070402050302030203" pitchFamily="66" charset="0"/>
              </a:rPr>
              <a:t>In March 2016, OMB requested that agencies appoint Acquisition Innovation Advocates (AIAs) and set up Acquisition Innovation Labs (AILs) to help agencies achieve better results for each taxpayer dollar through better and smarter execution of emerging and well-established acquisition practices. There are innovation labs across the Federal government, including an overseas lab in Frankfurt, Germany. </a:t>
            </a:r>
          </a:p>
        </p:txBody>
      </p:sp>
      <p:pic>
        <p:nvPicPr>
          <p:cNvPr id="19" name="Picture 18" descr="A picture containing text, outdoor&#10;&#10;Description automatically generated">
            <a:extLst>
              <a:ext uri="{FF2B5EF4-FFF2-40B4-BE49-F238E27FC236}">
                <a16:creationId xmlns:a16="http://schemas.microsoft.com/office/drawing/2014/main" id="{65250F7A-48E5-4190-841D-4DA0D3F9F9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13" name="Graphic 13" descr="Single gear outline">
            <a:extLst>
              <a:ext uri="{FF2B5EF4-FFF2-40B4-BE49-F238E27FC236}">
                <a16:creationId xmlns:a16="http://schemas.microsoft.com/office/drawing/2014/main" id="{6C8E04FF-4634-CCA2-8C88-73A8A7329B83}"/>
              </a:ext>
            </a:extLst>
          </p:cNvPr>
          <p:cNvGrpSpPr/>
          <p:nvPr/>
        </p:nvGrpSpPr>
        <p:grpSpPr>
          <a:xfrm>
            <a:off x="1086326" y="36553"/>
            <a:ext cx="648652" cy="647861"/>
            <a:chOff x="5772150" y="3105150"/>
            <a:chExt cx="648652" cy="647861"/>
          </a:xfrm>
          <a:solidFill>
            <a:srgbClr val="0070C0"/>
          </a:solidFill>
        </p:grpSpPr>
        <p:sp>
          <p:nvSpPr>
            <p:cNvPr id="18" name="Freeform: Shape 17">
              <a:extLst>
                <a:ext uri="{FF2B5EF4-FFF2-40B4-BE49-F238E27FC236}">
                  <a16:creationId xmlns:a16="http://schemas.microsoft.com/office/drawing/2014/main" id="{42E97800-5066-8261-8D1F-09D20E03FD48}"/>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827F15D2-FBEE-F5F3-2300-2B4611D471D9}"/>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575251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2</a:t>
            </a:fld>
            <a:endParaRPr lang="en-US" b="1">
              <a:solidFill>
                <a:schemeClr val="bg1">
                  <a:lumMod val="75000"/>
                </a:schemeClr>
              </a:solidFill>
              <a:latin typeface="Bradley Hand ITC" panose="03070402050302030203" pitchFamily="66" charset="0"/>
            </a:endParaRPr>
          </a:p>
        </p:txBody>
      </p:sp>
      <p:sp>
        <p:nvSpPr>
          <p:cNvPr id="13" name="Title 1">
            <a:extLst>
              <a:ext uri="{FF2B5EF4-FFF2-40B4-BE49-F238E27FC236}">
                <a16:creationId xmlns:a16="http://schemas.microsoft.com/office/drawing/2014/main" id="{1555FB80-A188-4D07-8344-24D9E899AE7C}"/>
              </a:ext>
            </a:extLst>
          </p:cNvPr>
          <p:cNvSpPr>
            <a:spLocks noGrp="1"/>
          </p:cNvSpPr>
          <p:nvPr>
            <p:ph type="ctrTitle"/>
          </p:nvPr>
        </p:nvSpPr>
        <p:spPr>
          <a:xfrm>
            <a:off x="1028700" y="-369962"/>
            <a:ext cx="9144000" cy="2387600"/>
          </a:xfrm>
        </p:spPr>
        <p:txBody>
          <a:bodyPr>
            <a:normAutofit/>
          </a:bodyPr>
          <a:lstStyle/>
          <a:p>
            <a:r>
              <a:rPr lang="en-US" sz="6600" u="sng">
                <a:ln w="15875">
                  <a:solidFill>
                    <a:srgbClr val="0070C0"/>
                  </a:solidFill>
                </a:ln>
                <a:solidFill>
                  <a:schemeClr val="bg1"/>
                </a:solidFill>
                <a:latin typeface="Bradley Hand ITC"/>
              </a:rPr>
              <a:t>Regulatory Environment</a:t>
            </a:r>
          </a:p>
        </p:txBody>
      </p:sp>
      <p:sp>
        <p:nvSpPr>
          <p:cNvPr id="17" name="TextBox 16">
            <a:extLst>
              <a:ext uri="{FF2B5EF4-FFF2-40B4-BE49-F238E27FC236}">
                <a16:creationId xmlns:a16="http://schemas.microsoft.com/office/drawing/2014/main" id="{ADE26D97-5A54-4496-9D4B-F2AE25FB522E}"/>
              </a:ext>
            </a:extLst>
          </p:cNvPr>
          <p:cNvSpPr txBox="1"/>
          <p:nvPr/>
        </p:nvSpPr>
        <p:spPr>
          <a:xfrm>
            <a:off x="1277129" y="2334348"/>
            <a:ext cx="10098539" cy="3233193"/>
          </a:xfrm>
          <a:prstGeom prst="rect">
            <a:avLst/>
          </a:prstGeom>
          <a:noFill/>
        </p:spPr>
        <p:txBody>
          <a:bodyPr wrap="square" lIns="91440" tIns="45720" rIns="91440" bIns="45720" rtlCol="0" anchor="t">
            <a:spAutoFit/>
          </a:bodyPr>
          <a:lstStyle/>
          <a:p>
            <a:r>
              <a:rPr lang="en-US" sz="2000">
                <a:solidFill>
                  <a:schemeClr val="bg1"/>
                </a:solidFill>
                <a:latin typeface="Calibri"/>
                <a:ea typeface="Calibri"/>
                <a:cs typeface="Calibri"/>
              </a:rPr>
              <a:t>Public Law 117-88 Feb 22, 2022 Promoting Rigurous and Innovative Cost Efficiencies for Federal Procurement and Acquisition Act of 2021. The outcome will be a report to describe</a:t>
            </a:r>
          </a:p>
          <a:p>
            <a:endParaRPr lang="en-US" sz="2000">
              <a:solidFill>
                <a:schemeClr val="bg1"/>
              </a:solidFill>
              <a:latin typeface="Calibri"/>
              <a:ea typeface="Calibri"/>
              <a:cs typeface="Calibri"/>
            </a:endParaRPr>
          </a:p>
          <a:p>
            <a:pPr lvl="1">
              <a:lnSpc>
                <a:spcPct val="90000"/>
              </a:lnSpc>
              <a:spcBef>
                <a:spcPct val="20000"/>
              </a:spcBef>
              <a:spcAft>
                <a:spcPts val="600"/>
              </a:spcAft>
            </a:pPr>
            <a:r>
              <a:rPr lang="en-US" sz="1200">
                <a:solidFill>
                  <a:schemeClr val="bg1"/>
                </a:solidFill>
                <a:latin typeface="Calibri"/>
                <a:ea typeface="Calibri"/>
                <a:cs typeface="Calibri"/>
              </a:rPr>
              <a:t>a. </a:t>
            </a:r>
            <a:r>
              <a:rPr lang="en-US" sz="1200">
                <a:solidFill>
                  <a:schemeClr val="bg1"/>
                </a:solidFill>
                <a:ea typeface="+mn-lt"/>
                <a:cs typeface="+mn-lt"/>
              </a:rPr>
              <a:t>Innovative acquisition practices and applications of technologies that have worked well in achieving better procurement outcomes, including increased efficiency, improved program outcomes, better customer experience, and meeting or exceeding the goals under section 15(g) of the Small Business Act (15 U.S.C. 644(g)), and the reasons why those practices have succeeded; </a:t>
            </a:r>
          </a:p>
          <a:p>
            <a:pPr lvl="1">
              <a:lnSpc>
                <a:spcPct val="90000"/>
              </a:lnSpc>
              <a:spcBef>
                <a:spcPct val="20000"/>
              </a:spcBef>
              <a:spcAft>
                <a:spcPts val="600"/>
              </a:spcAft>
            </a:pPr>
            <a:r>
              <a:rPr lang="en-US" sz="1200">
                <a:solidFill>
                  <a:schemeClr val="bg1"/>
                </a:solidFill>
                <a:ea typeface="+mn-lt"/>
                <a:cs typeface="+mn-lt"/>
              </a:rPr>
              <a:t>b. Steps to identify and adopt transformational commercial business practices, modernized data analytics, and advanced technologies that allow decision making to occur in a more friction-free buying environment and improve customer experience; and </a:t>
            </a:r>
          </a:p>
          <a:p>
            <a:pPr lvl="1">
              <a:lnSpc>
                <a:spcPct val="90000"/>
              </a:lnSpc>
              <a:spcBef>
                <a:spcPct val="20000"/>
              </a:spcBef>
              <a:spcAft>
                <a:spcPts val="600"/>
              </a:spcAft>
            </a:pPr>
            <a:r>
              <a:rPr lang="en-US" sz="1200">
                <a:solidFill>
                  <a:schemeClr val="bg1"/>
                </a:solidFill>
                <a:ea typeface="+mn-lt"/>
                <a:cs typeface="+mn-lt"/>
              </a:rPr>
              <a:t>c. Any recommendations for statutory changes to accelerate the adoption of innovative acquisition practices. </a:t>
            </a:r>
            <a:endParaRPr lang="en-US" sz="1200">
              <a:solidFill>
                <a:schemeClr val="bg1"/>
              </a:solidFill>
              <a:ea typeface="Calibri"/>
              <a:cs typeface="Calibri"/>
            </a:endParaRPr>
          </a:p>
          <a:p>
            <a:endParaRPr lang="en-US" sz="2000">
              <a:solidFill>
                <a:schemeClr val="bg1"/>
              </a:solidFill>
              <a:latin typeface="Calibri"/>
              <a:ea typeface="Calibri"/>
              <a:cs typeface="Calibri"/>
            </a:endParaRPr>
          </a:p>
          <a:p>
            <a:pPr>
              <a:lnSpc>
                <a:spcPct val="90000"/>
              </a:lnSpc>
              <a:spcBef>
                <a:spcPct val="20000"/>
              </a:spcBef>
              <a:spcAft>
                <a:spcPts val="600"/>
              </a:spcAft>
            </a:pPr>
            <a:endParaRPr lang="en-US" sz="1100">
              <a:solidFill>
                <a:schemeClr val="bg1"/>
              </a:solidFill>
              <a:ea typeface="+mn-lt"/>
              <a:cs typeface="+mn-lt"/>
            </a:endParaRPr>
          </a:p>
          <a:p>
            <a:endParaRPr lang="en-US" sz="2000">
              <a:solidFill>
                <a:schemeClr val="bg1"/>
              </a:solidFill>
              <a:ea typeface="+mn-lt"/>
              <a:cs typeface="+mn-lt"/>
            </a:endParaRPr>
          </a:p>
        </p:txBody>
      </p:sp>
      <p:pic>
        <p:nvPicPr>
          <p:cNvPr id="19" name="Graphic 18" descr="Blackboard outline">
            <a:extLst>
              <a:ext uri="{FF2B5EF4-FFF2-40B4-BE49-F238E27FC236}">
                <a16:creationId xmlns:a16="http://schemas.microsoft.com/office/drawing/2014/main" id="{2F3392FC-6DB3-411F-BCB3-F04D9CA826D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4586" y="2370252"/>
            <a:ext cx="648652" cy="648652"/>
          </a:xfrm>
          <a:prstGeom prst="rect">
            <a:avLst/>
          </a:prstGeom>
        </p:spPr>
      </p:pic>
    </p:spTree>
    <p:extLst>
      <p:ext uri="{BB962C8B-B14F-4D97-AF65-F5344CB8AC3E}">
        <p14:creationId xmlns:p14="http://schemas.microsoft.com/office/powerpoint/2010/main" val="3992140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20</a:t>
            </a:fld>
            <a:endParaRPr lang="en-US" b="1">
              <a:solidFill>
                <a:schemeClr val="bg1">
                  <a:lumMod val="75000"/>
                </a:schemeClr>
              </a:solidFill>
              <a:latin typeface="Bradley Hand ITC" panose="03070402050302030203" pitchFamily="66" charset="0"/>
            </a:endParaRPr>
          </a:p>
        </p:txBody>
      </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21511"/>
            <a:ext cx="9144000" cy="1539226"/>
          </a:xfrm>
        </p:spPr>
        <p:txBody>
          <a:bodyPr>
            <a:normAutofit/>
          </a:bodyPr>
          <a:lstStyle/>
          <a:p>
            <a:r>
              <a:rPr lang="en-US" sz="8800" u="sng">
                <a:ln w="15875">
                  <a:solidFill>
                    <a:srgbClr val="0070C0"/>
                  </a:solidFill>
                </a:ln>
                <a:solidFill>
                  <a:schemeClr val="bg1"/>
                </a:solidFill>
                <a:latin typeface="Bradley Hand ITC" panose="03070402050302030203" pitchFamily="66" charset="0"/>
              </a:rPr>
              <a:t>AIA Council</a:t>
            </a:r>
          </a:p>
        </p:txBody>
      </p:sp>
      <p:sp>
        <p:nvSpPr>
          <p:cNvPr id="25" name="TextBox 24">
            <a:extLst>
              <a:ext uri="{FF2B5EF4-FFF2-40B4-BE49-F238E27FC236}">
                <a16:creationId xmlns:a16="http://schemas.microsoft.com/office/drawing/2014/main" id="{7E1FBC51-CFEF-4F9A-9F6C-5463BFA682F3}"/>
              </a:ext>
            </a:extLst>
          </p:cNvPr>
          <p:cNvSpPr txBox="1"/>
          <p:nvPr/>
        </p:nvSpPr>
        <p:spPr>
          <a:xfrm>
            <a:off x="525517" y="2191033"/>
            <a:ext cx="11183006" cy="4093428"/>
          </a:xfrm>
          <a:prstGeom prst="rect">
            <a:avLst/>
          </a:prstGeom>
          <a:noFill/>
          <a:ln w="25400">
            <a:solidFill>
              <a:srgbClr val="00B0F0"/>
            </a:solidFill>
          </a:ln>
        </p:spPr>
        <p:txBody>
          <a:bodyPr wrap="square" lIns="91440" tIns="45720" rIns="91440" bIns="45720" rtlCol="0" anchor="t">
            <a:spAutoFit/>
          </a:bodyPr>
          <a:lstStyle/>
          <a:p>
            <a:pPr marL="0" indent="0">
              <a:buNone/>
            </a:pPr>
            <a:r>
              <a:rPr lang="en-US" sz="2000" b="1">
                <a:solidFill>
                  <a:srgbClr val="00B050"/>
                </a:solidFill>
                <a:latin typeface="Bradley Hand ITC"/>
                <a:ea typeface="Calibri"/>
                <a:cs typeface="Calibri"/>
              </a:rPr>
              <a:t>What is the Periodic Table of Innovation?</a:t>
            </a:r>
            <a:endParaRPr lang="en-US" sz="2000">
              <a:solidFill>
                <a:srgbClr val="000000"/>
              </a:solidFill>
              <a:latin typeface="Calibri"/>
              <a:ea typeface="Calibri"/>
              <a:cs typeface="Calibri"/>
            </a:endParaRPr>
          </a:p>
          <a:p>
            <a:pPr marL="1028700" lvl="1" indent="-571500">
              <a:spcAft>
                <a:spcPts val="600"/>
              </a:spcAft>
              <a:buFont typeface="Wingdings" panose="05000000000000000000" pitchFamily="2" charset="2"/>
              <a:buChar char="§"/>
            </a:pPr>
            <a:r>
              <a:rPr lang="en-US" sz="2000">
                <a:solidFill>
                  <a:schemeClr val="bg1"/>
                </a:solidFill>
                <a:latin typeface="Bradley Hand ITC" panose="03070402050302030203" pitchFamily="66" charset="0"/>
              </a:rPr>
              <a:t>The Periodic Table of Acquisition Innovations tracks acquisition innovations underway at the Office of Federal Procurement Policy and the Federal Acquisition Institute.</a:t>
            </a:r>
          </a:p>
          <a:p>
            <a:pPr marL="1028700" lvl="1" indent="-571500">
              <a:spcAft>
                <a:spcPts val="600"/>
              </a:spcAft>
              <a:buFont typeface="Wingdings" panose="05000000000000000000" pitchFamily="2" charset="2"/>
              <a:buChar char="§"/>
            </a:pPr>
            <a:r>
              <a:rPr lang="en-US" sz="2000">
                <a:solidFill>
                  <a:schemeClr val="bg1"/>
                </a:solidFill>
                <a:latin typeface="Bradley Hand ITC" panose="03070402050302030203" pitchFamily="66" charset="0"/>
              </a:rPr>
              <a:t>Categories (6) Include: Alternative Authorities, Market Research, Solicitation, Evaluation, Award, and Post Award</a:t>
            </a:r>
            <a:endParaRPr lang="en-US" sz="2000">
              <a:solidFill>
                <a:schemeClr val="bg1">
                  <a:lumMod val="95000"/>
                </a:schemeClr>
              </a:solidFill>
              <a:latin typeface="Bradley Hand ITC"/>
              <a:ea typeface="+mn-lt"/>
              <a:cs typeface="+mn-lt"/>
            </a:endParaRPr>
          </a:p>
          <a:p>
            <a:pPr marL="1028700" lvl="1" indent="-571500">
              <a:spcAft>
                <a:spcPts val="600"/>
              </a:spcAft>
              <a:buFont typeface="Wingdings" panose="05000000000000000000" pitchFamily="2" charset="2"/>
              <a:buChar char="§"/>
            </a:pPr>
            <a:r>
              <a:rPr lang="en-US" sz="2000">
                <a:solidFill>
                  <a:schemeClr val="bg1"/>
                </a:solidFill>
                <a:latin typeface="Bradley Hand ITC" panose="03070402050302030203" pitchFamily="66" charset="0"/>
              </a:rPr>
              <a:t>Periodic Table Submissions: </a:t>
            </a:r>
            <a:r>
              <a:rPr lang="en-US" sz="2000" b="1">
                <a:solidFill>
                  <a:schemeClr val="bg1"/>
                </a:solidFill>
                <a:latin typeface="Bradley Hand ITC" panose="03070402050302030203" pitchFamily="66" charset="0"/>
                <a:hlinkClick r:id="rId4">
                  <a:extLst>
                    <a:ext uri="{A12FA001-AC4F-418D-AE19-62706E023703}">
                      <ahyp:hlinkClr xmlns:ahyp="http://schemas.microsoft.com/office/drawing/2018/hyperlinkcolor" val="tx"/>
                    </a:ext>
                  </a:extLst>
                </a:hlinkClick>
              </a:rPr>
              <a:t>https://www.fai.gov/updated-periodic-table/add</a:t>
            </a:r>
            <a:endParaRPr lang="en-US" sz="2000" b="1">
              <a:solidFill>
                <a:schemeClr val="bg1"/>
              </a:solidFill>
              <a:latin typeface="Bradley Hand ITC" panose="03070402050302030203" pitchFamily="66" charset="0"/>
            </a:endParaRPr>
          </a:p>
          <a:p>
            <a:pPr marL="1028700" lvl="1" indent="-571500">
              <a:spcAft>
                <a:spcPts val="600"/>
              </a:spcAft>
              <a:buFont typeface="Wingdings" panose="05000000000000000000" pitchFamily="2" charset="2"/>
              <a:buChar char="§"/>
            </a:pPr>
            <a:r>
              <a:rPr lang="en-US" sz="2000" b="1">
                <a:solidFill>
                  <a:schemeClr val="bg1"/>
                </a:solidFill>
                <a:latin typeface="Bradley Hand ITC" panose="03070402050302030203" pitchFamily="66" charset="0"/>
                <a:hlinkClick r:id="rId5">
                  <a:extLst>
                    <a:ext uri="{A12FA001-AC4F-418D-AE19-62706E023703}">
                      <ahyp:hlinkClr xmlns:ahyp="http://schemas.microsoft.com/office/drawing/2018/hyperlinkcolor" val="tx"/>
                    </a:ext>
                  </a:extLst>
                </a:hlinkClick>
              </a:rPr>
              <a:t>https://www.fai.gov/periodic-table</a:t>
            </a:r>
            <a:endParaRPr lang="en-US" sz="2000" b="1">
              <a:solidFill>
                <a:schemeClr val="bg1"/>
              </a:solidFill>
              <a:latin typeface="Bradley Hand ITC" panose="03070402050302030203" pitchFamily="66" charset="0"/>
            </a:endParaRPr>
          </a:p>
          <a:p>
            <a:pPr marL="0" indent="0">
              <a:buNone/>
            </a:pPr>
            <a:r>
              <a:rPr lang="en-US" sz="2000" b="1">
                <a:solidFill>
                  <a:srgbClr val="00B050"/>
                </a:solidFill>
                <a:latin typeface="Bradley Hand ITC"/>
                <a:ea typeface="Calibri" panose="020F0502020204030204"/>
                <a:cs typeface="Calibri" panose="020F0502020204030204"/>
              </a:rPr>
              <a:t>Current Council Initiative, Acquisition Innovation Credential:</a:t>
            </a:r>
            <a:endParaRPr lang="en-US" sz="2000" b="1">
              <a:solidFill>
                <a:srgbClr val="00B050"/>
              </a:solidFill>
              <a:ea typeface="Calibri"/>
              <a:cs typeface="Calibri"/>
            </a:endParaRPr>
          </a:p>
          <a:p>
            <a:pPr marL="1028700" lvl="1" indent="-571500">
              <a:spcAft>
                <a:spcPts val="600"/>
              </a:spcAft>
              <a:buFont typeface="Wingdings" panose="05000000000000000000" pitchFamily="2" charset="2"/>
              <a:buChar char="§"/>
            </a:pPr>
            <a:r>
              <a:rPr lang="en-US" sz="2000">
                <a:solidFill>
                  <a:schemeClr val="bg1"/>
                </a:solidFill>
                <a:latin typeface="Bradley Hand ITC" panose="03070402050302030203" pitchFamily="66" charset="0"/>
              </a:rPr>
              <a:t>OFPP is partnering with FAI and agencies on the development of an Acquisition Innovation Credential.  Current conversation is centered on (1) the characteristics of an innovative mindset, (2) credential levels, and (3) the desired outcome from an acquisition innovation credential. </a:t>
            </a:r>
          </a:p>
        </p:txBody>
      </p:sp>
      <p:pic>
        <p:nvPicPr>
          <p:cNvPr id="19" name="Picture 18" descr="A picture containing text, outdoor&#10;&#10;Description automatically generated">
            <a:extLst>
              <a:ext uri="{FF2B5EF4-FFF2-40B4-BE49-F238E27FC236}">
                <a16:creationId xmlns:a16="http://schemas.microsoft.com/office/drawing/2014/main" id="{65250F7A-48E5-4190-841D-4DA0D3F9F9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13" name="Graphic 13" descr="Single gear outline">
            <a:extLst>
              <a:ext uri="{FF2B5EF4-FFF2-40B4-BE49-F238E27FC236}">
                <a16:creationId xmlns:a16="http://schemas.microsoft.com/office/drawing/2014/main" id="{6C8E04FF-4634-CCA2-8C88-73A8A7329B83}"/>
              </a:ext>
            </a:extLst>
          </p:cNvPr>
          <p:cNvGrpSpPr/>
          <p:nvPr/>
        </p:nvGrpSpPr>
        <p:grpSpPr>
          <a:xfrm>
            <a:off x="1086326" y="36553"/>
            <a:ext cx="648652" cy="647861"/>
            <a:chOff x="5772150" y="3105150"/>
            <a:chExt cx="648652" cy="647861"/>
          </a:xfrm>
          <a:solidFill>
            <a:srgbClr val="0070C0"/>
          </a:solidFill>
        </p:grpSpPr>
        <p:sp>
          <p:nvSpPr>
            <p:cNvPr id="18" name="Freeform: Shape 17">
              <a:extLst>
                <a:ext uri="{FF2B5EF4-FFF2-40B4-BE49-F238E27FC236}">
                  <a16:creationId xmlns:a16="http://schemas.microsoft.com/office/drawing/2014/main" id="{42E97800-5066-8261-8D1F-09D20E03FD48}"/>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827F15D2-FBEE-F5F3-2300-2B4611D471D9}"/>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081849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21</a:t>
            </a:fld>
            <a:endParaRPr lang="en-US" b="1">
              <a:solidFill>
                <a:schemeClr val="bg1">
                  <a:lumMod val="75000"/>
                </a:schemeClr>
              </a:solidFill>
              <a:latin typeface="Bradley Hand ITC" panose="03070402050302030203" pitchFamily="66" charset="0"/>
            </a:endParaRPr>
          </a:p>
        </p:txBody>
      </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21511"/>
            <a:ext cx="9144000" cy="1539226"/>
          </a:xfrm>
        </p:spPr>
        <p:txBody>
          <a:bodyPr>
            <a:normAutofit/>
          </a:bodyPr>
          <a:lstStyle/>
          <a:p>
            <a:r>
              <a:rPr lang="en-US" sz="8800" u="sng">
                <a:ln w="15875">
                  <a:solidFill>
                    <a:srgbClr val="0070C0"/>
                  </a:solidFill>
                </a:ln>
                <a:solidFill>
                  <a:schemeClr val="bg1"/>
                </a:solidFill>
                <a:latin typeface="Bradley Hand ITC" panose="03070402050302030203" pitchFamily="66" charset="0"/>
              </a:rPr>
              <a:t>AIA Council</a:t>
            </a:r>
          </a:p>
        </p:txBody>
      </p:sp>
      <p:sp>
        <p:nvSpPr>
          <p:cNvPr id="25" name="TextBox 24">
            <a:extLst>
              <a:ext uri="{FF2B5EF4-FFF2-40B4-BE49-F238E27FC236}">
                <a16:creationId xmlns:a16="http://schemas.microsoft.com/office/drawing/2014/main" id="{7E1FBC51-CFEF-4F9A-9F6C-5463BFA682F3}"/>
              </a:ext>
            </a:extLst>
          </p:cNvPr>
          <p:cNvSpPr txBox="1"/>
          <p:nvPr/>
        </p:nvSpPr>
        <p:spPr>
          <a:xfrm>
            <a:off x="590550" y="2180523"/>
            <a:ext cx="10891297" cy="3970318"/>
          </a:xfrm>
          <a:prstGeom prst="rect">
            <a:avLst/>
          </a:prstGeom>
          <a:noFill/>
          <a:ln w="25400">
            <a:solidFill>
              <a:srgbClr val="00B0F0"/>
            </a:solidFill>
          </a:ln>
        </p:spPr>
        <p:txBody>
          <a:bodyPr wrap="square" lIns="91440" tIns="45720" rIns="91440" bIns="45720" rtlCol="0" anchor="t">
            <a:spAutoFit/>
          </a:bodyPr>
          <a:lstStyle/>
          <a:p>
            <a:pPr marL="0" indent="0">
              <a:buNone/>
            </a:pPr>
            <a:r>
              <a:rPr lang="en-US" sz="2200" b="1">
                <a:solidFill>
                  <a:srgbClr val="00B050"/>
                </a:solidFill>
                <a:latin typeface="Bradley Hand ITC"/>
                <a:ea typeface="Calibri"/>
                <a:cs typeface="Calibri"/>
              </a:rPr>
              <a:t>Highlighted Innovation, Down-Selects:</a:t>
            </a:r>
            <a:endParaRPr lang="en-US" sz="2200">
              <a:solidFill>
                <a:srgbClr val="000000"/>
              </a:solidFill>
              <a:latin typeface="Calibri"/>
              <a:ea typeface="Calibri"/>
              <a:cs typeface="Calibri"/>
            </a:endParaRPr>
          </a:p>
          <a:p>
            <a:pPr marL="1028700" lvl="1" indent="-571500">
              <a:spcAft>
                <a:spcPts val="600"/>
              </a:spcAft>
              <a:buFont typeface="Wingdings" panose="05000000000000000000" pitchFamily="2" charset="2"/>
              <a:buChar char="§"/>
            </a:pPr>
            <a:r>
              <a:rPr lang="en-US" sz="2200">
                <a:solidFill>
                  <a:schemeClr val="bg1"/>
                </a:solidFill>
                <a:latin typeface="Bradley Hand ITC" panose="03070402050302030203" pitchFamily="66" charset="0"/>
              </a:rPr>
              <a:t>Description: The solicitation is bifurcated into multiple phases (usually two), with a down-select in between the phases. The down-select can be firm or advisory, there are benefits to each. The goal is to make Phase 1 light, while saving the heavy technical submission and price to Phase 2 with a smaller number of offerors.</a:t>
            </a:r>
          </a:p>
          <a:p>
            <a:pPr marL="0" indent="0">
              <a:buNone/>
            </a:pPr>
            <a:r>
              <a:rPr lang="en-US" sz="2200" b="1">
                <a:solidFill>
                  <a:srgbClr val="00B050"/>
                </a:solidFill>
                <a:latin typeface="Bradley Hand ITC"/>
                <a:ea typeface="Calibri"/>
                <a:cs typeface="Calibri"/>
              </a:rPr>
              <a:t>Problems Solved:</a:t>
            </a:r>
          </a:p>
          <a:p>
            <a:pPr marL="1028700" lvl="1" indent="-571500">
              <a:spcAft>
                <a:spcPts val="600"/>
              </a:spcAft>
              <a:buFont typeface="Wingdings" panose="05000000000000000000" pitchFamily="2" charset="2"/>
              <a:buChar char="§"/>
            </a:pPr>
            <a:r>
              <a:rPr lang="en-US" sz="2200">
                <a:solidFill>
                  <a:schemeClr val="bg1"/>
                </a:solidFill>
                <a:latin typeface="Bradley Hand ITC" panose="03070402050302030203" pitchFamily="66" charset="0"/>
              </a:rPr>
              <a:t>The offeror gets quick feedback on a light but meaningful Phase 1 Factor which can help inform their decision to move forward with a Phase 2 submission based on the instruction or recommendation from the Government.</a:t>
            </a:r>
          </a:p>
          <a:p>
            <a:pPr marL="1028700" lvl="1" indent="-571500">
              <a:spcAft>
                <a:spcPts val="600"/>
              </a:spcAft>
              <a:buFont typeface="Wingdings" panose="05000000000000000000" pitchFamily="2" charset="2"/>
              <a:buChar char="§"/>
            </a:pPr>
            <a:r>
              <a:rPr lang="en-US" sz="2200">
                <a:solidFill>
                  <a:schemeClr val="bg1"/>
                </a:solidFill>
                <a:latin typeface="Bradley Hand ITC" panose="03070402050302030203" pitchFamily="66" charset="0"/>
              </a:rPr>
              <a:t>The Government does not get as overwhelmed with bulky proposal submissions, resulting in a streamlined process and cleaner documentation at the very end.</a:t>
            </a:r>
          </a:p>
        </p:txBody>
      </p:sp>
      <p:pic>
        <p:nvPicPr>
          <p:cNvPr id="19" name="Picture 18" descr="A picture containing text, outdoor&#10;&#10;Description automatically generated">
            <a:extLst>
              <a:ext uri="{FF2B5EF4-FFF2-40B4-BE49-F238E27FC236}">
                <a16:creationId xmlns:a16="http://schemas.microsoft.com/office/drawing/2014/main" id="{65250F7A-48E5-4190-841D-4DA0D3F9F9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13" name="Graphic 13" descr="Single gear outline">
            <a:extLst>
              <a:ext uri="{FF2B5EF4-FFF2-40B4-BE49-F238E27FC236}">
                <a16:creationId xmlns:a16="http://schemas.microsoft.com/office/drawing/2014/main" id="{6C8E04FF-4634-CCA2-8C88-73A8A7329B83}"/>
              </a:ext>
            </a:extLst>
          </p:cNvPr>
          <p:cNvGrpSpPr/>
          <p:nvPr/>
        </p:nvGrpSpPr>
        <p:grpSpPr>
          <a:xfrm>
            <a:off x="1086326" y="36553"/>
            <a:ext cx="648652" cy="647861"/>
            <a:chOff x="5772150" y="3105150"/>
            <a:chExt cx="648652" cy="647861"/>
          </a:xfrm>
          <a:solidFill>
            <a:srgbClr val="0070C0"/>
          </a:solidFill>
        </p:grpSpPr>
        <p:sp>
          <p:nvSpPr>
            <p:cNvPr id="18" name="Freeform: Shape 17">
              <a:extLst>
                <a:ext uri="{FF2B5EF4-FFF2-40B4-BE49-F238E27FC236}">
                  <a16:creationId xmlns:a16="http://schemas.microsoft.com/office/drawing/2014/main" id="{42E97800-5066-8261-8D1F-09D20E03FD48}"/>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827F15D2-FBEE-F5F3-2300-2B4611D471D9}"/>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5633792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95195" y="199969"/>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The 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22</a:t>
            </a:fld>
            <a:endParaRPr lang="en-US" b="1">
              <a:solidFill>
                <a:schemeClr val="bg1">
                  <a:lumMod val="75000"/>
                </a:schemeClr>
              </a:solidFill>
              <a:latin typeface="Bradley Hand ITC" panose="03070402050302030203" pitchFamily="66" charset="0"/>
            </a:endParaRPr>
          </a:p>
        </p:txBody>
      </p:sp>
      <p:sp>
        <p:nvSpPr>
          <p:cNvPr id="13" name="TextBox 12">
            <a:extLst>
              <a:ext uri="{FF2B5EF4-FFF2-40B4-BE49-F238E27FC236}">
                <a16:creationId xmlns:a16="http://schemas.microsoft.com/office/drawing/2014/main" id="{FC68D4BC-B4C5-4D24-8FBB-B6A65560385A}"/>
              </a:ext>
            </a:extLst>
          </p:cNvPr>
          <p:cNvSpPr txBox="1"/>
          <p:nvPr/>
        </p:nvSpPr>
        <p:spPr>
          <a:xfrm>
            <a:off x="1645955" y="2753197"/>
            <a:ext cx="8205952" cy="2677656"/>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panose="03070402050302030203" pitchFamily="66" charset="0"/>
              </a:rPr>
              <a:t>Innovation Council</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15 Council Members</a:t>
            </a:r>
          </a:p>
          <a:p>
            <a:pPr marL="1028700" lvl="1" indent="-571500">
              <a:buFont typeface="Wingdings" panose="05000000000000000000" pitchFamily="2" charset="2"/>
              <a:buChar char="§"/>
            </a:pPr>
            <a:r>
              <a:rPr lang="en-US" sz="2800">
                <a:solidFill>
                  <a:schemeClr val="bg1"/>
                </a:solidFill>
                <a:latin typeface="Bradley Hand ITC"/>
              </a:rPr>
              <a:t>Ensures Bureau representation</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Provides guidance and feedback on Lab-specific goals</a:t>
            </a:r>
          </a:p>
          <a:p>
            <a:pPr marL="1028700" lvl="1" indent="-571500">
              <a:buFont typeface="Wingdings" panose="05000000000000000000" pitchFamily="2" charset="2"/>
              <a:buChar char="§"/>
            </a:pPr>
            <a:r>
              <a:rPr lang="en-US" sz="2800">
                <a:solidFill>
                  <a:schemeClr val="bg1"/>
                </a:solidFill>
                <a:latin typeface="Bradley Hand ITC"/>
              </a:rPr>
              <a:t>Votes on major milestones</a:t>
            </a:r>
            <a:endParaRPr lang="en-US" sz="2800">
              <a:solidFill>
                <a:schemeClr val="bg1"/>
              </a:solidFill>
              <a:latin typeface="Bradley Hand ITC" panose="03070402050302030203" pitchFamily="66" charset="0"/>
            </a:endParaRPr>
          </a:p>
        </p:txBody>
      </p:sp>
      <p:grpSp>
        <p:nvGrpSpPr>
          <p:cNvPr id="10" name="Graphic 13" descr="Single gear outline">
            <a:extLst>
              <a:ext uri="{FF2B5EF4-FFF2-40B4-BE49-F238E27FC236}">
                <a16:creationId xmlns:a16="http://schemas.microsoft.com/office/drawing/2014/main" id="{090A0FBB-1A2B-F1AC-E5E6-27FD38F5FFF3}"/>
              </a:ext>
            </a:extLst>
          </p:cNvPr>
          <p:cNvGrpSpPr/>
          <p:nvPr/>
        </p:nvGrpSpPr>
        <p:grpSpPr>
          <a:xfrm>
            <a:off x="932974" y="673181"/>
            <a:ext cx="648652" cy="647861"/>
            <a:chOff x="5772150" y="3105150"/>
            <a:chExt cx="648652" cy="647861"/>
          </a:xfrm>
          <a:solidFill>
            <a:srgbClr val="FFC000"/>
          </a:solidFill>
        </p:grpSpPr>
        <p:sp>
          <p:nvSpPr>
            <p:cNvPr id="11" name="Freeform: Shape 10">
              <a:extLst>
                <a:ext uri="{FF2B5EF4-FFF2-40B4-BE49-F238E27FC236}">
                  <a16:creationId xmlns:a16="http://schemas.microsoft.com/office/drawing/2014/main" id="{A35F718D-4B4C-9B97-7E4D-85D51EB77025}"/>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87FCBB88-F493-5E14-1821-B82C0B5B90EC}"/>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0E85550D-BA78-AC86-E472-1A4ADC031639}"/>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91030C64-6818-0BCA-4AFC-C4D6EA49FA09}"/>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48A04D4B-16F4-191F-4B47-F527707DD70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1240869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3379885522"/>
              </p:ext>
            </p:extLst>
          </p:nvPr>
        </p:nvGraphicFramePr>
        <p:xfrm>
          <a:off x="2165131" y="3315940"/>
          <a:ext cx="9799459" cy="2986458"/>
        </p:xfrm>
        <a:graphic>
          <a:graphicData uri="http://schemas.openxmlformats.org/drawingml/2006/table">
            <a:tbl>
              <a:tblPr firstRow="1" bandRow="1">
                <a:tableStyleId>{5C22544A-7EE6-4342-B048-85BDC9FD1C3A}</a:tableStyleId>
              </a:tblPr>
              <a:tblGrid>
                <a:gridCol w="2836421">
                  <a:extLst>
                    <a:ext uri="{9D8B030D-6E8A-4147-A177-3AD203B41FA5}">
                      <a16:colId xmlns:a16="http://schemas.microsoft.com/office/drawing/2014/main" val="3924788565"/>
                    </a:ext>
                  </a:extLst>
                </a:gridCol>
                <a:gridCol w="2279265">
                  <a:extLst>
                    <a:ext uri="{9D8B030D-6E8A-4147-A177-3AD203B41FA5}">
                      <a16:colId xmlns:a16="http://schemas.microsoft.com/office/drawing/2014/main" val="903533715"/>
                    </a:ext>
                  </a:extLst>
                </a:gridCol>
                <a:gridCol w="4683773">
                  <a:extLst>
                    <a:ext uri="{9D8B030D-6E8A-4147-A177-3AD203B41FA5}">
                      <a16:colId xmlns:a16="http://schemas.microsoft.com/office/drawing/2014/main" val="3539900019"/>
                    </a:ext>
                  </a:extLst>
                </a:gridCol>
              </a:tblGrid>
              <a:tr h="548058">
                <a:tc>
                  <a:txBody>
                    <a:bodyPr/>
                    <a:lstStyle/>
                    <a:p>
                      <a:pPr algn="ctr"/>
                      <a:r>
                        <a:rPr lang="en-US" sz="1400">
                          <a:solidFill>
                            <a:schemeClr val="bg1"/>
                          </a:solidFill>
                        </a:rPr>
                        <a:t>Name/Contact</a:t>
                      </a:r>
                    </a:p>
                  </a:txBody>
                  <a:tcPr anchor="ctr">
                    <a:solidFill>
                      <a:schemeClr val="accent5">
                        <a:lumMod val="75000"/>
                      </a:schemeClr>
                    </a:solidFill>
                  </a:tcPr>
                </a:tc>
                <a:tc>
                  <a:txBody>
                    <a:bodyPr/>
                    <a:lstStyle/>
                    <a:p>
                      <a:pPr algn="ctr"/>
                      <a:r>
                        <a:rPr lang="en-US" sz="1400">
                          <a:solidFill>
                            <a:schemeClr val="bg1"/>
                          </a:solidFill>
                        </a:rPr>
                        <a:t>About Me</a:t>
                      </a:r>
                    </a:p>
                  </a:txBody>
                  <a:tcPr anchor="ctr">
                    <a:solidFill>
                      <a:schemeClr val="accent5">
                        <a:lumMod val="75000"/>
                      </a:schemeClr>
                    </a:solidFill>
                  </a:tcPr>
                </a:tc>
                <a:tc>
                  <a:txBody>
                    <a:bodyPr/>
                    <a:lstStyle/>
                    <a:p>
                      <a:pPr algn="ctr"/>
                      <a:r>
                        <a:rPr lang="en-US" sz="1400">
                          <a:solidFill>
                            <a:schemeClr val="bg1"/>
                          </a:solidFill>
                        </a:rPr>
                        <a:t>Introduction</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r>
                        <a:rPr lang="en-US" sz="1400" b="1">
                          <a:solidFill>
                            <a:schemeClr val="bg1"/>
                          </a:solidFill>
                          <a:latin typeface="+mn-lt"/>
                        </a:rPr>
                        <a:t>Carrie Parker</a:t>
                      </a:r>
                    </a:p>
                    <a:p>
                      <a:endParaRPr lang="en-US" sz="1400">
                        <a:solidFill>
                          <a:schemeClr val="bg1"/>
                        </a:solidFill>
                        <a:latin typeface="+mn-lt"/>
                      </a:endParaRPr>
                    </a:p>
                    <a:p>
                      <a:r>
                        <a:rPr lang="en-US" sz="1400" kern="1200">
                          <a:solidFill>
                            <a:schemeClr val="bg1"/>
                          </a:solidFill>
                          <a:effectLst/>
                          <a:latin typeface="+mn-lt"/>
                          <a:ea typeface="+mn-ea"/>
                          <a:cs typeface="+mn-cs"/>
                        </a:rPr>
                        <a:t>Branch Chief</a:t>
                      </a:r>
                    </a:p>
                    <a:p>
                      <a:r>
                        <a:rPr lang="en-US" sz="1400" kern="1200">
                          <a:solidFill>
                            <a:schemeClr val="bg1"/>
                          </a:solidFill>
                          <a:effectLst/>
                          <a:latin typeface="+mn-lt"/>
                          <a:ea typeface="+mn-ea"/>
                          <a:cs typeface="+mn-cs"/>
                        </a:rPr>
                        <a:t>Acquisition Division/General Contracts Branch</a:t>
                      </a:r>
                    </a:p>
                    <a:p>
                      <a:r>
                        <a:rPr lang="en-US" sz="1400" kern="1200">
                          <a:solidFill>
                            <a:schemeClr val="bg1"/>
                          </a:solidFill>
                          <a:effectLst/>
                          <a:latin typeface="+mn-lt"/>
                          <a:ea typeface="+mn-ea"/>
                          <a:cs typeface="+mn-cs"/>
                        </a:rPr>
                        <a:t>U.S. Census Bureau</a:t>
                      </a:r>
                    </a:p>
                    <a:p>
                      <a:r>
                        <a:rPr lang="en-US" sz="1400" kern="1200">
                          <a:solidFill>
                            <a:schemeClr val="bg1"/>
                          </a:solidFill>
                          <a:effectLst/>
                          <a:latin typeface="+mn-lt"/>
                          <a:ea typeface="+mn-ea"/>
                          <a:cs typeface="+mn-cs"/>
                        </a:rPr>
                        <a:t>FAC-C III /FAC-C-DS /MBA</a:t>
                      </a:r>
                    </a:p>
                    <a:p>
                      <a:r>
                        <a:rPr lang="en-US" sz="1400" u="sng" kern="1200">
                          <a:solidFill>
                            <a:schemeClr val="bg1"/>
                          </a:solidFill>
                          <a:effectLst/>
                          <a:latin typeface="+mn-lt"/>
                          <a:ea typeface="+mn-ea"/>
                          <a:cs typeface="+mn-cs"/>
                          <a:hlinkClick r:id="rId5">
                            <a:extLst>
                              <a:ext uri="{A12FA001-AC4F-418D-AE19-62706E023703}">
                                <ahyp:hlinkClr xmlns:ahyp="http://schemas.microsoft.com/office/drawing/2018/hyperlinkcolor" val="tx"/>
                              </a:ext>
                            </a:extLst>
                          </a:hlinkClick>
                        </a:rPr>
                        <a:t>carrie.m.parker@census.gov</a:t>
                      </a:r>
                      <a:r>
                        <a:rPr lang="en-US" sz="1400" kern="1200">
                          <a:solidFill>
                            <a:schemeClr val="bg1"/>
                          </a:solidFill>
                          <a:effectLst/>
                          <a:latin typeface="+mn-lt"/>
                          <a:ea typeface="+mn-ea"/>
                          <a:cs typeface="+mn-cs"/>
                        </a:rPr>
                        <a:t> </a:t>
                      </a:r>
                    </a:p>
                    <a:p>
                      <a:r>
                        <a:rPr lang="en-US" sz="1400" kern="1200">
                          <a:solidFill>
                            <a:schemeClr val="bg1"/>
                          </a:solidFill>
                          <a:effectLst/>
                          <a:latin typeface="+mn-lt"/>
                          <a:ea typeface="+mn-ea"/>
                          <a:cs typeface="+mn-cs"/>
                        </a:rPr>
                        <a:t>301.763.4886 </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Carrie enjoys gardening, reading, and family time. She resides in Maryland along with her Army Combat Engineer veteran husband, two boys, and 3 fur babies. </a:t>
                      </a:r>
                    </a:p>
                    <a:p>
                      <a:endParaRPr lang="en-US" sz="1400">
                        <a:solidFill>
                          <a:schemeClr val="bg1"/>
                        </a:solidFill>
                        <a:latin typeface="+mn-lt"/>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Carrie is FAC-C Level III and FAC-C-DS certified holding an unlimited warrant with a wide array of experience and expertise. As a business advisor and leader, she crafts human-centered solutions to mission challenges and leverages procurement innovations, technology, relationships, and federal acquisition knowledge to enable acquisition teams to experience success. She is an honorably discharged military veteran, DITAP graduate, CXO Fellow and holds a M.B.A from Webster University, Master of Acquisition and Procurement from Webster University, and Bachelor’s degree from Virginia Commonwealth University. </a:t>
                      </a:r>
                      <a:endParaRPr lang="en-US" sz="1400">
                        <a:solidFill>
                          <a:schemeClr val="bg1"/>
                        </a:solidFill>
                        <a:latin typeface="+mn-lt"/>
                      </a:endParaRP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23</a:t>
            </a:fld>
            <a:endParaRPr lang="en-US" b="1">
              <a:solidFill>
                <a:schemeClr val="bg1">
                  <a:lumMod val="75000"/>
                </a:schemeClr>
              </a:solidFill>
              <a:latin typeface="Bradley Hand ITC" panose="03070402050302030203" pitchFamily="66" charset="0"/>
            </a:endParaRPr>
          </a:p>
        </p:txBody>
      </p:sp>
      <p:pic>
        <p:nvPicPr>
          <p:cNvPr id="3" name="Picture 2" descr="A person wearing glasses&#10;&#10;Description automatically generated with medium confidence">
            <a:extLst>
              <a:ext uri="{FF2B5EF4-FFF2-40B4-BE49-F238E27FC236}">
                <a16:creationId xmlns:a16="http://schemas.microsoft.com/office/drawing/2014/main" id="{E48CAC99-4837-3A11-4A76-B5BD7A8DDC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41" y="3311685"/>
            <a:ext cx="1968897" cy="2620670"/>
          </a:xfrm>
          <a:prstGeom prst="rect">
            <a:avLst/>
          </a:prstGeom>
        </p:spPr>
      </p:pic>
      <p:grpSp>
        <p:nvGrpSpPr>
          <p:cNvPr id="10" name="Graphic 13" descr="Single gear outline">
            <a:extLst>
              <a:ext uri="{FF2B5EF4-FFF2-40B4-BE49-F238E27FC236}">
                <a16:creationId xmlns:a16="http://schemas.microsoft.com/office/drawing/2014/main" id="{B5010C65-AC10-1EBD-4907-8BC363FAD408}"/>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A97ED4B7-B8C6-6102-5EEF-4CA097C77609}"/>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3613614-D9D5-00BD-7DCF-1ADBD1DB16CA}"/>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29A0AB2C-5532-3CCD-C612-265712E9D99D}"/>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A305B4FE-3508-EC79-4658-9B1E68A8A572}"/>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26D8551-113A-28F6-A631-987194B1A02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4981062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4241078995"/>
              </p:ext>
            </p:extLst>
          </p:nvPr>
        </p:nvGraphicFramePr>
        <p:xfrm>
          <a:off x="2221504" y="3315940"/>
          <a:ext cx="9743086" cy="2346378"/>
        </p:xfrm>
        <a:graphic>
          <a:graphicData uri="http://schemas.openxmlformats.org/drawingml/2006/table">
            <a:tbl>
              <a:tblPr firstRow="1" bandRow="1">
                <a:tableStyleId>{5C22544A-7EE6-4342-B048-85BDC9FD1C3A}</a:tableStyleId>
              </a:tblPr>
              <a:tblGrid>
                <a:gridCol w="2492469">
                  <a:extLst>
                    <a:ext uri="{9D8B030D-6E8A-4147-A177-3AD203B41FA5}">
                      <a16:colId xmlns:a16="http://schemas.microsoft.com/office/drawing/2014/main" val="3924788565"/>
                    </a:ext>
                  </a:extLst>
                </a:gridCol>
                <a:gridCol w="2318458">
                  <a:extLst>
                    <a:ext uri="{9D8B030D-6E8A-4147-A177-3AD203B41FA5}">
                      <a16:colId xmlns:a16="http://schemas.microsoft.com/office/drawing/2014/main" val="903533715"/>
                    </a:ext>
                  </a:extLst>
                </a:gridCol>
                <a:gridCol w="4932159">
                  <a:extLst>
                    <a:ext uri="{9D8B030D-6E8A-4147-A177-3AD203B41FA5}">
                      <a16:colId xmlns:a16="http://schemas.microsoft.com/office/drawing/2014/main" val="3539900019"/>
                    </a:ext>
                  </a:extLst>
                </a:gridCol>
              </a:tblGrid>
              <a:tr h="548058">
                <a:tc>
                  <a:txBody>
                    <a:bodyPr/>
                    <a:lstStyle/>
                    <a:p>
                      <a:pPr algn="ctr"/>
                      <a:r>
                        <a:rPr lang="en-US" sz="1400">
                          <a:solidFill>
                            <a:schemeClr val="bg1"/>
                          </a:solidFill>
                        </a:rPr>
                        <a:t>Name/Contact</a:t>
                      </a:r>
                    </a:p>
                  </a:txBody>
                  <a:tcPr anchor="ctr">
                    <a:solidFill>
                      <a:schemeClr val="accent5">
                        <a:lumMod val="75000"/>
                      </a:schemeClr>
                    </a:solidFill>
                  </a:tcPr>
                </a:tc>
                <a:tc>
                  <a:txBody>
                    <a:bodyPr/>
                    <a:lstStyle/>
                    <a:p>
                      <a:pPr algn="ctr"/>
                      <a:r>
                        <a:rPr lang="en-US" sz="1400">
                          <a:solidFill>
                            <a:schemeClr val="bg1"/>
                          </a:solidFill>
                        </a:rPr>
                        <a:t>About Me</a:t>
                      </a:r>
                    </a:p>
                  </a:txBody>
                  <a:tcPr anchor="ctr">
                    <a:solidFill>
                      <a:schemeClr val="accent5">
                        <a:lumMod val="75000"/>
                      </a:schemeClr>
                    </a:solidFill>
                  </a:tcPr>
                </a:tc>
                <a:tc>
                  <a:txBody>
                    <a:bodyPr/>
                    <a:lstStyle/>
                    <a:p>
                      <a:pPr algn="ctr"/>
                      <a:r>
                        <a:rPr lang="en-US" sz="1400">
                          <a:solidFill>
                            <a:schemeClr val="bg1"/>
                          </a:solidFill>
                        </a:rPr>
                        <a:t>Introduction</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r>
                        <a:rPr lang="en-US" sz="1400" b="1">
                          <a:solidFill>
                            <a:schemeClr val="bg1"/>
                          </a:solidFill>
                          <a:latin typeface="+mn-lt"/>
                        </a:rPr>
                        <a:t>Nick Apperson</a:t>
                      </a:r>
                    </a:p>
                    <a:p>
                      <a:endParaRPr lang="en-US" sz="1400">
                        <a:solidFill>
                          <a:schemeClr val="bg1"/>
                        </a:solidFill>
                        <a:latin typeface="+mn-lt"/>
                      </a:endParaRPr>
                    </a:p>
                    <a:p>
                      <a:r>
                        <a:rPr lang="en-US" sz="1400" kern="1200">
                          <a:solidFill>
                            <a:schemeClr val="bg1"/>
                          </a:solidFill>
                          <a:effectLst/>
                          <a:latin typeface="+mn-lt"/>
                          <a:ea typeface="+mn-ea"/>
                          <a:cs typeface="+mn-cs"/>
                        </a:rPr>
                        <a:t>FAC-C Level III Contracting Officer</a:t>
                      </a:r>
                    </a:p>
                    <a:p>
                      <a:r>
                        <a:rPr lang="en-US" sz="1400" kern="1200">
                          <a:solidFill>
                            <a:schemeClr val="bg1"/>
                          </a:solidFill>
                          <a:effectLst/>
                          <a:latin typeface="+mn-lt"/>
                          <a:ea typeface="+mn-ea"/>
                          <a:cs typeface="+mn-cs"/>
                        </a:rPr>
                        <a:t>Acquisition Division</a:t>
                      </a:r>
                    </a:p>
                    <a:p>
                      <a:r>
                        <a:rPr lang="en-US" sz="1400" kern="1200">
                          <a:solidFill>
                            <a:schemeClr val="bg1"/>
                          </a:solidFill>
                          <a:effectLst/>
                          <a:latin typeface="+mn-lt"/>
                          <a:ea typeface="+mn-ea"/>
                          <a:cs typeface="+mn-cs"/>
                        </a:rPr>
                        <a:t>U.S. Census Bureau</a:t>
                      </a:r>
                    </a:p>
                    <a:p>
                      <a:r>
                        <a:rPr lang="en-US" sz="1400" u="sng" kern="1200">
                          <a:solidFill>
                            <a:schemeClr val="bg1"/>
                          </a:solidFill>
                          <a:effectLst/>
                          <a:latin typeface="+mn-lt"/>
                          <a:ea typeface="+mn-ea"/>
                          <a:cs typeface="+mn-cs"/>
                          <a:hlinkClick r:id="rId5">
                            <a:extLst>
                              <a:ext uri="{A12FA001-AC4F-418D-AE19-62706E023703}">
                                <ahyp:hlinkClr xmlns:ahyp="http://schemas.microsoft.com/office/drawing/2018/hyperlinkcolor" val="tx"/>
                              </a:ext>
                            </a:extLst>
                          </a:hlinkClick>
                        </a:rPr>
                        <a:t>nicholas.apperson@census.gov</a:t>
                      </a:r>
                      <a:endParaRPr lang="en-US" sz="1400" kern="1200">
                        <a:solidFill>
                          <a:schemeClr val="bg1"/>
                        </a:solidFill>
                        <a:effectLst/>
                        <a:latin typeface="+mn-lt"/>
                        <a:ea typeface="+mn-ea"/>
                        <a:cs typeface="+mn-cs"/>
                      </a:endParaRPr>
                    </a:p>
                    <a:p>
                      <a:r>
                        <a:rPr lang="en-US" sz="1400">
                          <a:solidFill>
                            <a:schemeClr val="bg1"/>
                          </a:solidFill>
                          <a:latin typeface="+mn-lt"/>
                        </a:rPr>
                        <a:t>301.763.8091</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Nick played bass guitar in a band throughout high school and college. </a:t>
                      </a:r>
                    </a:p>
                    <a:p>
                      <a:endParaRPr lang="en-US" sz="1400">
                        <a:solidFill>
                          <a:schemeClr val="bg1"/>
                        </a:solidFill>
                        <a:latin typeface="+mn-lt"/>
                      </a:endParaRPr>
                    </a:p>
                  </a:txBody>
                  <a:tcPr>
                    <a:noFill/>
                  </a:tcPr>
                </a:tc>
                <a:tc>
                  <a:txBody>
                    <a:bodyPr/>
                    <a:lstStyle/>
                    <a:p>
                      <a:r>
                        <a:rPr lang="en-US" sz="1400">
                          <a:solidFill>
                            <a:schemeClr val="bg1"/>
                          </a:solidFill>
                          <a:latin typeface="+mn-lt"/>
                        </a:rPr>
                        <a:t>Nick </a:t>
                      </a:r>
                      <a:r>
                        <a:rPr lang="en-US" sz="1400" kern="1200">
                          <a:solidFill>
                            <a:schemeClr val="bg1"/>
                          </a:solidFill>
                          <a:effectLst/>
                          <a:latin typeface="+mn-lt"/>
                          <a:ea typeface="+mn-ea"/>
                          <a:cs typeface="+mn-cs"/>
                        </a:rPr>
                        <a:t>started at Census in 2010 and became a CO in early 2015. He received his unlimited level III CO Warrant in January 2017 and completed the DITAP program in 2021. His greatest achievement thus far was being the CO on the Decennial Census Questionnaire Assistance (CQA) contract. </a:t>
                      </a:r>
                      <a:endParaRPr lang="en-US" sz="1400">
                        <a:solidFill>
                          <a:schemeClr val="bg1"/>
                        </a:solidFill>
                        <a:latin typeface="+mn-lt"/>
                      </a:endParaRP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24</a:t>
            </a:fld>
            <a:endParaRPr lang="en-US" b="1">
              <a:solidFill>
                <a:schemeClr val="bg1">
                  <a:lumMod val="75000"/>
                </a:schemeClr>
              </a:solidFill>
              <a:latin typeface="Bradley Hand ITC" panose="03070402050302030203" pitchFamily="66" charset="0"/>
            </a:endParaRPr>
          </a:p>
        </p:txBody>
      </p:sp>
      <p:pic>
        <p:nvPicPr>
          <p:cNvPr id="3" name="Picture 2" descr="A person in a suit and tie&#10;&#10;Description automatically generated with medium confidence">
            <a:extLst>
              <a:ext uri="{FF2B5EF4-FFF2-40B4-BE49-F238E27FC236}">
                <a16:creationId xmlns:a16="http://schemas.microsoft.com/office/drawing/2014/main" id="{24718C70-AEB7-6F20-F271-150FD65938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857" y="3311686"/>
            <a:ext cx="1953719" cy="2346378"/>
          </a:xfrm>
          <a:prstGeom prst="rect">
            <a:avLst/>
          </a:prstGeom>
        </p:spPr>
      </p:pic>
      <p:grpSp>
        <p:nvGrpSpPr>
          <p:cNvPr id="10" name="Graphic 13" descr="Single gear outline">
            <a:extLst>
              <a:ext uri="{FF2B5EF4-FFF2-40B4-BE49-F238E27FC236}">
                <a16:creationId xmlns:a16="http://schemas.microsoft.com/office/drawing/2014/main" id="{F3A8B1D3-A62C-0373-C43F-D15A66014184}"/>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0C299959-EE6E-761B-72D4-C220C007CAE9}"/>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57A29B9D-B82A-E478-2C37-DDEFDB7466D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441DFAB7-0C23-7B74-0158-FB14A61FB727}"/>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97DD5890-FD11-89B4-4CCE-32A8570BD56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498A51A-50EA-CF3D-842A-5CEC26B532C7}"/>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4384521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1460264025"/>
              </p:ext>
            </p:extLst>
          </p:nvPr>
        </p:nvGraphicFramePr>
        <p:xfrm>
          <a:off x="3419698" y="3113046"/>
          <a:ext cx="5352603" cy="2239565"/>
        </p:xfrm>
        <a:graphic>
          <a:graphicData uri="http://schemas.openxmlformats.org/drawingml/2006/table">
            <a:tbl>
              <a:tblPr firstRow="1" bandRow="1">
                <a:tableStyleId>{5C22544A-7EE6-4342-B048-85BDC9FD1C3A}</a:tableStyleId>
              </a:tblPr>
              <a:tblGrid>
                <a:gridCol w="5352603">
                  <a:extLst>
                    <a:ext uri="{9D8B030D-6E8A-4147-A177-3AD203B41FA5}">
                      <a16:colId xmlns:a16="http://schemas.microsoft.com/office/drawing/2014/main" val="3924788565"/>
                    </a:ext>
                  </a:extLst>
                </a:gridCol>
              </a:tblGrid>
              <a:tr h="548058">
                <a:tc>
                  <a:txBody>
                    <a:bodyPr/>
                    <a:lstStyle/>
                    <a:p>
                      <a:pPr algn="ctr"/>
                      <a:r>
                        <a:rPr lang="en-US" sz="1400">
                          <a:solidFill>
                            <a:schemeClr val="bg1"/>
                          </a:solidFill>
                        </a:rPr>
                        <a:t>Name/Contact</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pPr algn="ctr">
                        <a:spcBef>
                          <a:spcPts val="1200"/>
                        </a:spcBef>
                      </a:pPr>
                      <a:endParaRPr lang="en-US" sz="200" b="1">
                        <a:solidFill>
                          <a:schemeClr val="bg1"/>
                        </a:solidFill>
                        <a:latin typeface="+mn-lt"/>
                      </a:endParaRPr>
                    </a:p>
                    <a:p>
                      <a:pPr algn="ctr">
                        <a:spcBef>
                          <a:spcPts val="1200"/>
                        </a:spcBef>
                      </a:pPr>
                      <a:r>
                        <a:rPr lang="en-US" sz="1400" b="1">
                          <a:solidFill>
                            <a:schemeClr val="bg1"/>
                          </a:solidFill>
                          <a:latin typeface="+mn-lt"/>
                        </a:rPr>
                        <a:t>Ria Price</a:t>
                      </a:r>
                    </a:p>
                    <a:p>
                      <a:pPr algn="ctr"/>
                      <a:endParaRPr lang="en-US" sz="1400">
                        <a:solidFill>
                          <a:schemeClr val="bg1"/>
                        </a:solidFill>
                        <a:latin typeface="+mn-lt"/>
                      </a:endParaRPr>
                    </a:p>
                    <a:p>
                      <a:pPr algn="ctr"/>
                      <a:r>
                        <a:rPr lang="en-US" sz="1400">
                          <a:solidFill>
                            <a:schemeClr val="bg1"/>
                          </a:solidFill>
                          <a:latin typeface="+mn-lt"/>
                        </a:rPr>
                        <a:t>Contract Specialist</a:t>
                      </a:r>
                    </a:p>
                    <a:p>
                      <a:pPr algn="ctr"/>
                      <a:r>
                        <a:rPr lang="en-US" sz="1400">
                          <a:solidFill>
                            <a:schemeClr val="bg1"/>
                          </a:solidFill>
                          <a:latin typeface="+mn-lt"/>
                        </a:rPr>
                        <a:t>Enterprise Services</a:t>
                      </a:r>
                    </a:p>
                    <a:p>
                      <a:pPr algn="ctr"/>
                      <a:r>
                        <a:rPr lang="en-US" sz="1400" u="sng" kern="1200">
                          <a:solidFill>
                            <a:schemeClr val="bg1"/>
                          </a:solidFill>
                          <a:effectLst/>
                          <a:latin typeface="+mn-lt"/>
                          <a:ea typeface="+mn-ea"/>
                          <a:cs typeface="+mn-cs"/>
                          <a:hlinkClick r:id="rId5">
                            <a:extLst>
                              <a:ext uri="{A12FA001-AC4F-418D-AE19-62706E023703}">
                                <ahyp:hlinkClr xmlns:ahyp="http://schemas.microsoft.com/office/drawing/2018/hyperlinkcolor" val="tx"/>
                              </a:ext>
                            </a:extLst>
                          </a:hlinkClick>
                        </a:rPr>
                        <a:t>rprice@doc.gov</a:t>
                      </a:r>
                      <a:r>
                        <a:rPr lang="en-US" sz="1400" u="sng" kern="1200">
                          <a:solidFill>
                            <a:schemeClr val="bg1"/>
                          </a:solidFill>
                          <a:effectLst/>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202.482.3950</a:t>
                      </a: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25</a:t>
            </a:fld>
            <a:endParaRPr lang="en-US" b="1">
              <a:solidFill>
                <a:schemeClr val="bg1">
                  <a:lumMod val="75000"/>
                </a:schemeClr>
              </a:solidFill>
              <a:latin typeface="Bradley Hand ITC" panose="03070402050302030203" pitchFamily="66" charset="0"/>
            </a:endParaRPr>
          </a:p>
        </p:txBody>
      </p:sp>
      <p:grpSp>
        <p:nvGrpSpPr>
          <p:cNvPr id="10" name="Graphic 13" descr="Single gear outline">
            <a:extLst>
              <a:ext uri="{FF2B5EF4-FFF2-40B4-BE49-F238E27FC236}">
                <a16:creationId xmlns:a16="http://schemas.microsoft.com/office/drawing/2014/main" id="{3CE12983-4409-B064-2289-5AD4771DD490}"/>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158D2399-10FE-E3B6-63FF-72A0D17FFDAA}"/>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D95A16E7-02F3-8D8F-4668-A78F0FB74F91}"/>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D1E0C0AD-64F3-7C3A-9106-B3C618727D25}"/>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3A8C3DB8-0BD7-5310-95E1-355695A9E74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6781B1EA-03A0-E14C-996F-875079579C5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1057643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pic>
        <p:nvPicPr>
          <p:cNvPr id="10" name="Picture 3">
            <a:extLst>
              <a:ext uri="{FF2B5EF4-FFF2-40B4-BE49-F238E27FC236}">
                <a16:creationId xmlns:a16="http://schemas.microsoft.com/office/drawing/2014/main" id="{01C7D9A3-D1B5-4019-9647-D19A0645FB9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725" y="3315941"/>
            <a:ext cx="1913597" cy="2239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3396746495"/>
              </p:ext>
            </p:extLst>
          </p:nvPr>
        </p:nvGraphicFramePr>
        <p:xfrm>
          <a:off x="2221504" y="3315940"/>
          <a:ext cx="9743086" cy="2239565"/>
        </p:xfrm>
        <a:graphic>
          <a:graphicData uri="http://schemas.openxmlformats.org/drawingml/2006/table">
            <a:tbl>
              <a:tblPr firstRow="1" bandRow="1">
                <a:tableStyleId>{5C22544A-7EE6-4342-B048-85BDC9FD1C3A}</a:tableStyleId>
              </a:tblPr>
              <a:tblGrid>
                <a:gridCol w="2492469">
                  <a:extLst>
                    <a:ext uri="{9D8B030D-6E8A-4147-A177-3AD203B41FA5}">
                      <a16:colId xmlns:a16="http://schemas.microsoft.com/office/drawing/2014/main" val="3924788565"/>
                    </a:ext>
                  </a:extLst>
                </a:gridCol>
                <a:gridCol w="2318458">
                  <a:extLst>
                    <a:ext uri="{9D8B030D-6E8A-4147-A177-3AD203B41FA5}">
                      <a16:colId xmlns:a16="http://schemas.microsoft.com/office/drawing/2014/main" val="903533715"/>
                    </a:ext>
                  </a:extLst>
                </a:gridCol>
                <a:gridCol w="4932159">
                  <a:extLst>
                    <a:ext uri="{9D8B030D-6E8A-4147-A177-3AD203B41FA5}">
                      <a16:colId xmlns:a16="http://schemas.microsoft.com/office/drawing/2014/main" val="3539900019"/>
                    </a:ext>
                  </a:extLst>
                </a:gridCol>
              </a:tblGrid>
              <a:tr h="548058">
                <a:tc>
                  <a:txBody>
                    <a:bodyPr/>
                    <a:lstStyle/>
                    <a:p>
                      <a:pPr algn="ctr"/>
                      <a:r>
                        <a:rPr lang="en-US" sz="1400">
                          <a:solidFill>
                            <a:schemeClr val="accent5">
                              <a:lumMod val="20000"/>
                              <a:lumOff val="80000"/>
                            </a:schemeClr>
                          </a:solidFill>
                        </a:rPr>
                        <a:t>Name/Contact</a:t>
                      </a:r>
                    </a:p>
                  </a:txBody>
                  <a:tcPr anchor="ctr">
                    <a:solidFill>
                      <a:schemeClr val="accent5">
                        <a:lumMod val="75000"/>
                      </a:schemeClr>
                    </a:solidFill>
                  </a:tcPr>
                </a:tc>
                <a:tc>
                  <a:txBody>
                    <a:bodyPr/>
                    <a:lstStyle/>
                    <a:p>
                      <a:pPr algn="ctr"/>
                      <a:r>
                        <a:rPr lang="en-US" sz="1400">
                          <a:solidFill>
                            <a:schemeClr val="accent5">
                              <a:lumMod val="20000"/>
                              <a:lumOff val="80000"/>
                            </a:schemeClr>
                          </a:solidFill>
                        </a:rPr>
                        <a:t>About Me</a:t>
                      </a:r>
                    </a:p>
                  </a:txBody>
                  <a:tcPr anchor="ctr">
                    <a:solidFill>
                      <a:schemeClr val="accent5">
                        <a:lumMod val="75000"/>
                      </a:schemeClr>
                    </a:solidFill>
                  </a:tcPr>
                </a:tc>
                <a:tc>
                  <a:txBody>
                    <a:bodyPr/>
                    <a:lstStyle/>
                    <a:p>
                      <a:pPr algn="ctr"/>
                      <a:r>
                        <a:rPr lang="en-US" sz="1400">
                          <a:solidFill>
                            <a:schemeClr val="accent5">
                              <a:lumMod val="20000"/>
                              <a:lumOff val="80000"/>
                            </a:schemeClr>
                          </a:solidFill>
                        </a:rPr>
                        <a:t>Introduction</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r>
                        <a:rPr lang="en-US" sz="1400" b="1" kern="1200">
                          <a:solidFill>
                            <a:schemeClr val="bg1"/>
                          </a:solidFill>
                          <a:effectLst/>
                          <a:latin typeface="+mn-lt"/>
                          <a:ea typeface="+mn-ea"/>
                          <a:cs typeface="+mn-cs"/>
                        </a:rPr>
                        <a:t>Claire Rotruck</a:t>
                      </a:r>
                    </a:p>
                    <a:p>
                      <a:endParaRPr lang="en-US" sz="1400" kern="1200">
                        <a:solidFill>
                          <a:schemeClr val="bg1"/>
                        </a:solidFill>
                        <a:effectLst/>
                        <a:latin typeface="+mn-lt"/>
                        <a:ea typeface="+mn-ea"/>
                        <a:cs typeface="+mn-cs"/>
                      </a:endParaRPr>
                    </a:p>
                    <a:p>
                      <a:r>
                        <a:rPr lang="en-US" sz="1400" kern="1200">
                          <a:solidFill>
                            <a:schemeClr val="bg1"/>
                          </a:solidFill>
                          <a:effectLst/>
                          <a:latin typeface="+mn-lt"/>
                          <a:ea typeface="+mn-ea"/>
                          <a:cs typeface="+mn-cs"/>
                        </a:rPr>
                        <a:t>Contracting Officer </a:t>
                      </a:r>
                    </a:p>
                    <a:p>
                      <a:r>
                        <a:rPr lang="en-US" sz="1400" kern="1200">
                          <a:solidFill>
                            <a:schemeClr val="bg1"/>
                          </a:solidFill>
                          <a:effectLst/>
                          <a:latin typeface="+mn-lt"/>
                          <a:ea typeface="+mn-ea"/>
                          <a:cs typeface="+mn-cs"/>
                        </a:rPr>
                        <a:t>First Responder Network Authority </a:t>
                      </a:r>
                      <a:r>
                        <a:rPr lang="en-US" sz="1400" u="sng" kern="1200">
                          <a:solidFill>
                            <a:schemeClr val="bg1"/>
                          </a:solidFill>
                          <a:effectLst/>
                          <a:latin typeface="+mn-lt"/>
                          <a:ea typeface="+mn-ea"/>
                          <a:cs typeface="+mn-cs"/>
                        </a:rPr>
                        <a:t>c</a:t>
                      </a:r>
                      <a:r>
                        <a:rPr lang="en-US" sz="1400" u="sng" kern="1200">
                          <a:solidFill>
                            <a:schemeClr val="bg1"/>
                          </a:solidFill>
                          <a:effectLst/>
                          <a:latin typeface="+mn-lt"/>
                          <a:ea typeface="+mn-ea"/>
                          <a:cs typeface="+mn-cs"/>
                          <a:hlinkClick r:id="rId6">
                            <a:extLst>
                              <a:ext uri="{A12FA001-AC4F-418D-AE19-62706E023703}">
                                <ahyp:hlinkClr xmlns:ahyp="http://schemas.microsoft.com/office/drawing/2018/hyperlinkcolor" val="tx"/>
                              </a:ext>
                            </a:extLst>
                          </a:hlinkClick>
                        </a:rPr>
                        <a:t>laire.rotruck@firstnet.gov</a:t>
                      </a:r>
                      <a:endParaRPr lang="en-US" sz="1400" u="sng" kern="1200">
                        <a:solidFill>
                          <a:schemeClr val="bg1"/>
                        </a:solidFill>
                        <a:effectLst/>
                        <a:latin typeface="+mn-lt"/>
                        <a:ea typeface="+mn-ea"/>
                        <a:cs typeface="+mn-cs"/>
                      </a:endParaRPr>
                    </a:p>
                    <a:p>
                      <a:r>
                        <a:rPr lang="en-US" sz="1400" kern="1200">
                          <a:solidFill>
                            <a:schemeClr val="bg1"/>
                          </a:solidFill>
                          <a:effectLst/>
                          <a:latin typeface="+mn-lt"/>
                          <a:ea typeface="+mn-ea"/>
                          <a:cs typeface="+mn-cs"/>
                        </a:rPr>
                        <a:t>240.306.8960</a:t>
                      </a:r>
                      <a:endParaRPr lang="en-US" sz="1400">
                        <a:solidFill>
                          <a:schemeClr val="bg1"/>
                        </a:solidFill>
                        <a:latin typeface="+mn-lt"/>
                      </a:endParaRPr>
                    </a:p>
                  </a:txBody>
                  <a:tcPr>
                    <a:noFill/>
                  </a:tcPr>
                </a:tc>
                <a:tc>
                  <a:txBody>
                    <a:bodyPr/>
                    <a:lstStyle/>
                    <a:p>
                      <a:r>
                        <a:rPr lang="en-US" sz="1400" kern="1200">
                          <a:solidFill>
                            <a:schemeClr val="bg1"/>
                          </a:solidFill>
                          <a:effectLst/>
                          <a:latin typeface="+mn-lt"/>
                          <a:ea typeface="+mn-ea"/>
                          <a:cs typeface="+mn-cs"/>
                        </a:rPr>
                        <a:t>Claire loves to travel, read, and spend time outdoors.</a:t>
                      </a:r>
                      <a:endParaRPr lang="en-US" sz="1400">
                        <a:solidFill>
                          <a:schemeClr val="bg1"/>
                        </a:solidFill>
                        <a:latin typeface="+mn-lt"/>
                      </a:endParaRPr>
                    </a:p>
                  </a:txBody>
                  <a:tcPr>
                    <a:noFill/>
                  </a:tcPr>
                </a:tc>
                <a:tc>
                  <a:txBody>
                    <a:bodyPr/>
                    <a:lstStyle/>
                    <a:p>
                      <a:r>
                        <a:rPr lang="en-US" sz="1400" kern="1200">
                          <a:solidFill>
                            <a:schemeClr val="bg1"/>
                          </a:solidFill>
                          <a:effectLst/>
                          <a:latin typeface="+mn-lt"/>
                          <a:ea typeface="+mn-ea"/>
                          <a:cs typeface="+mn-cs"/>
                        </a:rPr>
                        <a:t>Before coming to FirstNet in 2020, Claire was a Contracting Officer at the USPTO for 5 years. Prior to that, she spent 8 years as a CO at the DEA, where she started her Federal career.</a:t>
                      </a:r>
                      <a:endParaRPr lang="en-US" sz="1400">
                        <a:solidFill>
                          <a:schemeClr val="bg1"/>
                        </a:solidFill>
                        <a:latin typeface="+mn-lt"/>
                      </a:endParaRP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26</a:t>
            </a:fld>
            <a:endParaRPr lang="en-US" b="1">
              <a:solidFill>
                <a:schemeClr val="bg1">
                  <a:lumMod val="75000"/>
                </a:schemeClr>
              </a:solidFill>
              <a:latin typeface="Bradley Hand ITC" panose="03070402050302030203" pitchFamily="66" charset="0"/>
            </a:endParaRPr>
          </a:p>
        </p:txBody>
      </p:sp>
      <p:grpSp>
        <p:nvGrpSpPr>
          <p:cNvPr id="13" name="Graphic 13" descr="Single gear outline">
            <a:extLst>
              <a:ext uri="{FF2B5EF4-FFF2-40B4-BE49-F238E27FC236}">
                <a16:creationId xmlns:a16="http://schemas.microsoft.com/office/drawing/2014/main" id="{C0209759-081E-A31C-17D4-1C9351612488}"/>
              </a:ext>
            </a:extLst>
          </p:cNvPr>
          <p:cNvGrpSpPr/>
          <p:nvPr/>
        </p:nvGrpSpPr>
        <p:grpSpPr>
          <a:xfrm>
            <a:off x="932974" y="673181"/>
            <a:ext cx="648652" cy="647861"/>
            <a:chOff x="5772150" y="3105150"/>
            <a:chExt cx="648652" cy="647861"/>
          </a:xfrm>
          <a:solidFill>
            <a:srgbClr val="FFC000"/>
          </a:solidFill>
        </p:grpSpPr>
        <p:sp>
          <p:nvSpPr>
            <p:cNvPr id="14" name="Freeform: Shape 13">
              <a:extLst>
                <a:ext uri="{FF2B5EF4-FFF2-40B4-BE49-F238E27FC236}">
                  <a16:creationId xmlns:a16="http://schemas.microsoft.com/office/drawing/2014/main" id="{7AE9B076-2B27-A51C-6A83-FADFBB872BB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A92B0C69-9B78-D994-1083-F9EDF3960A12}"/>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6" name="Graphic 13" descr="Single gear outline">
            <a:extLst>
              <a:ext uri="{FF2B5EF4-FFF2-40B4-BE49-F238E27FC236}">
                <a16:creationId xmlns:a16="http://schemas.microsoft.com/office/drawing/2014/main" id="{DFA66E69-5010-830B-7AC0-2EFBBA83DB2E}"/>
              </a:ext>
            </a:extLst>
          </p:cNvPr>
          <p:cNvGrpSpPr/>
          <p:nvPr/>
        </p:nvGrpSpPr>
        <p:grpSpPr>
          <a:xfrm>
            <a:off x="1086326" y="36553"/>
            <a:ext cx="648652" cy="647861"/>
            <a:chOff x="5772150" y="3105150"/>
            <a:chExt cx="648652" cy="647861"/>
          </a:xfrm>
          <a:solidFill>
            <a:srgbClr val="0070C0"/>
          </a:solidFill>
        </p:grpSpPr>
        <p:sp>
          <p:nvSpPr>
            <p:cNvPr id="17" name="Freeform: Shape 16">
              <a:extLst>
                <a:ext uri="{FF2B5EF4-FFF2-40B4-BE49-F238E27FC236}">
                  <a16:creationId xmlns:a16="http://schemas.microsoft.com/office/drawing/2014/main" id="{6CB268C0-8454-D3BF-5EE3-BB4824CCC737}"/>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90D439FD-48B1-7862-36BC-82C1F2EC90C4}"/>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7209390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2067836190"/>
              </p:ext>
            </p:extLst>
          </p:nvPr>
        </p:nvGraphicFramePr>
        <p:xfrm>
          <a:off x="3457903" y="3200327"/>
          <a:ext cx="5065987" cy="2239565"/>
        </p:xfrm>
        <a:graphic>
          <a:graphicData uri="http://schemas.openxmlformats.org/drawingml/2006/table">
            <a:tbl>
              <a:tblPr firstRow="1" bandRow="1">
                <a:tableStyleId>{5C22544A-7EE6-4342-B048-85BDC9FD1C3A}</a:tableStyleId>
              </a:tblPr>
              <a:tblGrid>
                <a:gridCol w="5065987">
                  <a:extLst>
                    <a:ext uri="{9D8B030D-6E8A-4147-A177-3AD203B41FA5}">
                      <a16:colId xmlns:a16="http://schemas.microsoft.com/office/drawing/2014/main" val="3924788565"/>
                    </a:ext>
                  </a:extLst>
                </a:gridCol>
              </a:tblGrid>
              <a:tr h="548058">
                <a:tc>
                  <a:txBody>
                    <a:bodyPr/>
                    <a:lstStyle/>
                    <a:p>
                      <a:pPr algn="ctr"/>
                      <a:r>
                        <a:rPr lang="en-US" sz="1400">
                          <a:solidFill>
                            <a:schemeClr val="bg1"/>
                          </a:solidFill>
                        </a:rPr>
                        <a:t>Name/Contact</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pPr algn="ctr"/>
                      <a:endParaRPr lang="en-US" sz="200" b="1">
                        <a:solidFill>
                          <a:schemeClr val="bg1"/>
                        </a:solidFill>
                        <a:latin typeface="+mn-lt"/>
                      </a:endParaRPr>
                    </a:p>
                    <a:p>
                      <a:pPr algn="ctr"/>
                      <a:r>
                        <a:rPr lang="en-US" sz="1400" b="1">
                          <a:solidFill>
                            <a:schemeClr val="bg1"/>
                          </a:solidFill>
                          <a:latin typeface="+mn-lt"/>
                        </a:rPr>
                        <a:t>Forest Crumpler</a:t>
                      </a:r>
                    </a:p>
                    <a:p>
                      <a:pPr algn="ctr"/>
                      <a:endParaRPr lang="en-US" sz="1400">
                        <a:solidFill>
                          <a:schemeClr val="bg1"/>
                        </a:solidFill>
                        <a:latin typeface="+mn-lt"/>
                      </a:endParaRPr>
                    </a:p>
                    <a:p>
                      <a:pPr algn="ctr"/>
                      <a:r>
                        <a:rPr lang="en-US" sz="1400" kern="1200">
                          <a:solidFill>
                            <a:schemeClr val="bg1"/>
                          </a:solidFill>
                          <a:effectLst/>
                          <a:latin typeface="+mn-lt"/>
                          <a:ea typeface="+mn-ea"/>
                          <a:cs typeface="+mn-cs"/>
                        </a:rPr>
                        <a:t>Contract Specialist</a:t>
                      </a:r>
                    </a:p>
                    <a:p>
                      <a:pPr algn="ctr"/>
                      <a:r>
                        <a:rPr lang="en-US" sz="1400" kern="1200">
                          <a:solidFill>
                            <a:schemeClr val="bg1"/>
                          </a:solidFill>
                          <a:effectLst/>
                          <a:latin typeface="+mn-lt"/>
                          <a:ea typeface="+mn-ea"/>
                          <a:cs typeface="+mn-cs"/>
                        </a:rPr>
                        <a:t>National Institute of Standards and Technology</a:t>
                      </a:r>
                    </a:p>
                    <a:p>
                      <a:pPr algn="ctr"/>
                      <a:r>
                        <a:rPr lang="en-US" sz="1400" kern="1200">
                          <a:solidFill>
                            <a:schemeClr val="bg1"/>
                          </a:solidFill>
                          <a:effectLst/>
                          <a:latin typeface="+mn-lt"/>
                          <a:ea typeface="+mn-ea"/>
                          <a:cs typeface="+mn-cs"/>
                        </a:rPr>
                        <a:t>Office of Acquisition and Agreements Management</a:t>
                      </a:r>
                    </a:p>
                    <a:p>
                      <a:pPr algn="ctr"/>
                      <a:r>
                        <a:rPr lang="en-US" sz="1400" u="sng" kern="1200">
                          <a:solidFill>
                            <a:schemeClr val="bg1"/>
                          </a:solidFill>
                          <a:effectLst/>
                          <a:latin typeface="+mn-lt"/>
                          <a:ea typeface="+mn-ea"/>
                          <a:cs typeface="+mn-cs"/>
                          <a:hlinkClick r:id="rId5">
                            <a:extLst>
                              <a:ext uri="{A12FA001-AC4F-418D-AE19-62706E023703}">
                                <ahyp:hlinkClr xmlns:ahyp="http://schemas.microsoft.com/office/drawing/2018/hyperlinkcolor" val="tx"/>
                              </a:ext>
                            </a:extLst>
                          </a:hlinkClick>
                        </a:rPr>
                        <a:t>forest.crumpler@nist.gov</a:t>
                      </a:r>
                      <a:r>
                        <a:rPr lang="en-US" sz="1400" kern="1200">
                          <a:solidFill>
                            <a:schemeClr val="bg1"/>
                          </a:solidFill>
                          <a:effectLst/>
                          <a:latin typeface="+mn-lt"/>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301.975.6753</a:t>
                      </a: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27</a:t>
            </a:fld>
            <a:endParaRPr lang="en-US" b="1">
              <a:solidFill>
                <a:schemeClr val="bg1">
                  <a:lumMod val="75000"/>
                </a:schemeClr>
              </a:solidFill>
              <a:latin typeface="Bradley Hand ITC" panose="03070402050302030203" pitchFamily="66" charset="0"/>
            </a:endParaRPr>
          </a:p>
        </p:txBody>
      </p:sp>
      <p:grpSp>
        <p:nvGrpSpPr>
          <p:cNvPr id="10" name="Graphic 13" descr="Single gear outline">
            <a:extLst>
              <a:ext uri="{FF2B5EF4-FFF2-40B4-BE49-F238E27FC236}">
                <a16:creationId xmlns:a16="http://schemas.microsoft.com/office/drawing/2014/main" id="{0680391A-5AC0-410F-D5C3-003B60720DD7}"/>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3133141C-58CE-2192-068C-29BC16344FB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D280229F-F5E8-853E-8004-89EEC414FC7E}"/>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708598CD-8F1A-7068-628B-AFD933E0F6A7}"/>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D2649766-A125-C6C0-B686-5A9B64B8EDD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9DBED87-31A1-BCDA-41CB-6DB8C8EEBF89}"/>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549151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1741682604"/>
              </p:ext>
            </p:extLst>
          </p:nvPr>
        </p:nvGraphicFramePr>
        <p:xfrm>
          <a:off x="2221504" y="3315940"/>
          <a:ext cx="9743086" cy="3413178"/>
        </p:xfrm>
        <a:graphic>
          <a:graphicData uri="http://schemas.openxmlformats.org/drawingml/2006/table">
            <a:tbl>
              <a:tblPr firstRow="1" bandRow="1">
                <a:tableStyleId>{5C22544A-7EE6-4342-B048-85BDC9FD1C3A}</a:tableStyleId>
              </a:tblPr>
              <a:tblGrid>
                <a:gridCol w="2492469">
                  <a:extLst>
                    <a:ext uri="{9D8B030D-6E8A-4147-A177-3AD203B41FA5}">
                      <a16:colId xmlns:a16="http://schemas.microsoft.com/office/drawing/2014/main" val="3924788565"/>
                    </a:ext>
                  </a:extLst>
                </a:gridCol>
                <a:gridCol w="2318458">
                  <a:extLst>
                    <a:ext uri="{9D8B030D-6E8A-4147-A177-3AD203B41FA5}">
                      <a16:colId xmlns:a16="http://schemas.microsoft.com/office/drawing/2014/main" val="903533715"/>
                    </a:ext>
                  </a:extLst>
                </a:gridCol>
                <a:gridCol w="4932159">
                  <a:extLst>
                    <a:ext uri="{9D8B030D-6E8A-4147-A177-3AD203B41FA5}">
                      <a16:colId xmlns:a16="http://schemas.microsoft.com/office/drawing/2014/main" val="3539900019"/>
                    </a:ext>
                  </a:extLst>
                </a:gridCol>
              </a:tblGrid>
              <a:tr h="548058">
                <a:tc>
                  <a:txBody>
                    <a:bodyPr/>
                    <a:lstStyle/>
                    <a:p>
                      <a:pPr algn="ctr"/>
                      <a:r>
                        <a:rPr lang="en-US" sz="1400">
                          <a:solidFill>
                            <a:schemeClr val="bg1"/>
                          </a:solidFill>
                        </a:rPr>
                        <a:t>Name/Contact</a:t>
                      </a:r>
                    </a:p>
                  </a:txBody>
                  <a:tcPr anchor="ctr">
                    <a:solidFill>
                      <a:schemeClr val="accent5">
                        <a:lumMod val="75000"/>
                      </a:schemeClr>
                    </a:solidFill>
                  </a:tcPr>
                </a:tc>
                <a:tc>
                  <a:txBody>
                    <a:bodyPr/>
                    <a:lstStyle/>
                    <a:p>
                      <a:pPr algn="ctr"/>
                      <a:r>
                        <a:rPr lang="en-US" sz="1400">
                          <a:solidFill>
                            <a:schemeClr val="bg1"/>
                          </a:solidFill>
                        </a:rPr>
                        <a:t>About Me</a:t>
                      </a:r>
                    </a:p>
                  </a:txBody>
                  <a:tcPr anchor="ctr">
                    <a:solidFill>
                      <a:schemeClr val="accent5">
                        <a:lumMod val="75000"/>
                      </a:schemeClr>
                    </a:solidFill>
                  </a:tcPr>
                </a:tc>
                <a:tc>
                  <a:txBody>
                    <a:bodyPr/>
                    <a:lstStyle/>
                    <a:p>
                      <a:pPr algn="ctr"/>
                      <a:r>
                        <a:rPr lang="en-US" sz="1400">
                          <a:solidFill>
                            <a:schemeClr val="bg1"/>
                          </a:solidFill>
                        </a:rPr>
                        <a:t>Introduction</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r>
                        <a:rPr lang="en-US" sz="1400" b="1">
                          <a:solidFill>
                            <a:schemeClr val="bg1"/>
                          </a:solidFill>
                          <a:latin typeface="+mn-lt"/>
                        </a:rPr>
                        <a:t>Sarah Hughes</a:t>
                      </a:r>
                    </a:p>
                    <a:p>
                      <a:endParaRPr lang="en-US" sz="1400">
                        <a:solidFill>
                          <a:schemeClr val="bg1"/>
                        </a:solidFill>
                        <a:latin typeface="+mn-lt"/>
                      </a:endParaRPr>
                    </a:p>
                    <a:p>
                      <a:r>
                        <a:rPr lang="en-US" sz="1400" kern="1200">
                          <a:solidFill>
                            <a:schemeClr val="bg1"/>
                          </a:solidFill>
                          <a:effectLst/>
                          <a:latin typeface="+mn-lt"/>
                          <a:ea typeface="+mn-ea"/>
                          <a:cs typeface="+mn-cs"/>
                        </a:rPr>
                        <a:t>Prize Challenge Specialist / Program Specialist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NIST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u="sng" kern="1200">
                          <a:solidFill>
                            <a:schemeClr val="bg1"/>
                          </a:solidFill>
                          <a:effectLst/>
                          <a:latin typeface="+mn-lt"/>
                          <a:ea typeface="+mn-ea"/>
                          <a:cs typeface="+mn-cs"/>
                          <a:hlinkClick r:id="rId5">
                            <a:extLst>
                              <a:ext uri="{A12FA001-AC4F-418D-AE19-62706E023703}">
                                <ahyp:hlinkClr xmlns:ahyp="http://schemas.microsoft.com/office/drawing/2018/hyperlinkcolor" val="tx"/>
                              </a:ext>
                            </a:extLst>
                          </a:hlinkClick>
                        </a:rPr>
                        <a:t>sarah.hughes@nist.gov</a:t>
                      </a:r>
                      <a:r>
                        <a:rPr lang="en-US" sz="1400" kern="1200">
                          <a:solidFill>
                            <a:schemeClr val="bg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303.497.6694</a:t>
                      </a:r>
                    </a:p>
                    <a:p>
                      <a:endParaRPr lang="en-US" sz="1400">
                        <a:solidFill>
                          <a:schemeClr val="bg1"/>
                        </a:solidFill>
                        <a:latin typeface="+mn-lt"/>
                      </a:endParaRPr>
                    </a:p>
                  </a:txBody>
                  <a:tcPr>
                    <a:noFill/>
                  </a:tcPr>
                </a:tc>
                <a:tc>
                  <a:txBody>
                    <a:bodyPr/>
                    <a:lstStyle/>
                    <a:p>
                      <a:r>
                        <a:rPr lang="en-US" sz="1400" kern="1200">
                          <a:solidFill>
                            <a:schemeClr val="bg1"/>
                          </a:solidFill>
                          <a:effectLst/>
                          <a:latin typeface="+mn-lt"/>
                          <a:ea typeface="+mn-ea"/>
                          <a:cs typeface="+mn-cs"/>
                        </a:rPr>
                        <a:t>Sarah loves to cook and grows her own vegetables.</a:t>
                      </a:r>
                      <a:endParaRPr lang="en-US" sz="1400">
                        <a:solidFill>
                          <a:schemeClr val="bg1"/>
                        </a:solidFill>
                        <a:latin typeface="+mn-lt"/>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Sarah joined NIST’s Public Safety Communications Research (PSCR) Division's Open Innovation team in April 2018 and serves as a Prize Competition and Challenge Specialist. In this role, she manages internal and external R&amp;D, communications, legal, administrative, and procurement resources to design and implement prize competitions and challenges to advance PSCR's mission. Sarah and the NIST Open Innovation team recently received their agency’s 2021 George A. </a:t>
                      </a:r>
                      <a:r>
                        <a:rPr lang="en-US" sz="1400" kern="1200" err="1">
                          <a:solidFill>
                            <a:schemeClr val="bg1"/>
                          </a:solidFill>
                          <a:effectLst/>
                          <a:latin typeface="+mn-lt"/>
                          <a:ea typeface="+mn-ea"/>
                          <a:cs typeface="+mn-cs"/>
                        </a:rPr>
                        <a:t>Uriano</a:t>
                      </a:r>
                      <a:r>
                        <a:rPr lang="en-US" sz="1400" kern="1200">
                          <a:solidFill>
                            <a:schemeClr val="bg1"/>
                          </a:solidFill>
                          <a:effectLst/>
                          <a:latin typeface="+mn-lt"/>
                          <a:ea typeface="+mn-ea"/>
                          <a:cs typeface="+mn-cs"/>
                        </a:rPr>
                        <a:t> Award in recognition for their outstanding leadership. Prior to this, Sarah supported entrepreneurs, small businesses, and innovation at the U.S. Small Business Administration (SBA) for five years in many different roles. Sarah first started her federal public service as Presidential Management Fellow. </a:t>
                      </a: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28</a:t>
            </a:fld>
            <a:endParaRPr lang="en-US" b="1">
              <a:solidFill>
                <a:schemeClr val="bg1">
                  <a:lumMod val="75000"/>
                </a:schemeClr>
              </a:solidFill>
              <a:latin typeface="Bradley Hand ITC" panose="03070402050302030203" pitchFamily="66" charset="0"/>
            </a:endParaRPr>
          </a:p>
        </p:txBody>
      </p:sp>
      <p:pic>
        <p:nvPicPr>
          <p:cNvPr id="3" name="Picture 2" descr="A person smiling and wearing a blue shirt&#10;&#10;Description automatically generated with low confidence">
            <a:extLst>
              <a:ext uri="{FF2B5EF4-FFF2-40B4-BE49-F238E27FC236}">
                <a16:creationId xmlns:a16="http://schemas.microsoft.com/office/drawing/2014/main" id="{22B6E694-10FF-436B-B365-7362BE202D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281" y="3311685"/>
            <a:ext cx="1963627" cy="2946160"/>
          </a:xfrm>
          <a:prstGeom prst="rect">
            <a:avLst/>
          </a:prstGeom>
        </p:spPr>
      </p:pic>
      <p:grpSp>
        <p:nvGrpSpPr>
          <p:cNvPr id="10" name="Graphic 13" descr="Single gear outline">
            <a:extLst>
              <a:ext uri="{FF2B5EF4-FFF2-40B4-BE49-F238E27FC236}">
                <a16:creationId xmlns:a16="http://schemas.microsoft.com/office/drawing/2014/main" id="{4AEB1D3C-B059-C4F8-9958-E89BA1B006B1}"/>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E311F3FC-6AEE-4C7C-5533-1AEA6BD2E1BE}"/>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5C2C1255-714D-8733-59C9-385480CC598C}"/>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33A8100-C4CF-0813-6C14-2091B154448F}"/>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299C9D34-37D4-A7B7-B2DD-5D78D24B4FD2}"/>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F6B29C8-6700-1289-C321-EFAA3E88655E}"/>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9400472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790861580"/>
              </p:ext>
            </p:extLst>
          </p:nvPr>
        </p:nvGraphicFramePr>
        <p:xfrm>
          <a:off x="2221504" y="3315940"/>
          <a:ext cx="9743086" cy="2346378"/>
        </p:xfrm>
        <a:graphic>
          <a:graphicData uri="http://schemas.openxmlformats.org/drawingml/2006/table">
            <a:tbl>
              <a:tblPr firstRow="1" bandRow="1">
                <a:tableStyleId>{5C22544A-7EE6-4342-B048-85BDC9FD1C3A}</a:tableStyleId>
              </a:tblPr>
              <a:tblGrid>
                <a:gridCol w="2492469">
                  <a:extLst>
                    <a:ext uri="{9D8B030D-6E8A-4147-A177-3AD203B41FA5}">
                      <a16:colId xmlns:a16="http://schemas.microsoft.com/office/drawing/2014/main" val="3924788565"/>
                    </a:ext>
                  </a:extLst>
                </a:gridCol>
                <a:gridCol w="2318458">
                  <a:extLst>
                    <a:ext uri="{9D8B030D-6E8A-4147-A177-3AD203B41FA5}">
                      <a16:colId xmlns:a16="http://schemas.microsoft.com/office/drawing/2014/main" val="903533715"/>
                    </a:ext>
                  </a:extLst>
                </a:gridCol>
                <a:gridCol w="4932159">
                  <a:extLst>
                    <a:ext uri="{9D8B030D-6E8A-4147-A177-3AD203B41FA5}">
                      <a16:colId xmlns:a16="http://schemas.microsoft.com/office/drawing/2014/main" val="3539900019"/>
                    </a:ext>
                  </a:extLst>
                </a:gridCol>
              </a:tblGrid>
              <a:tr h="548058">
                <a:tc>
                  <a:txBody>
                    <a:bodyPr/>
                    <a:lstStyle/>
                    <a:p>
                      <a:pPr algn="ctr"/>
                      <a:r>
                        <a:rPr lang="en-US" sz="1400">
                          <a:solidFill>
                            <a:schemeClr val="bg1"/>
                          </a:solidFill>
                          <a:latin typeface="+mn-lt"/>
                        </a:rPr>
                        <a:t>Name/Contact</a:t>
                      </a:r>
                    </a:p>
                  </a:txBody>
                  <a:tcPr anchor="ctr">
                    <a:solidFill>
                      <a:schemeClr val="accent5">
                        <a:lumMod val="75000"/>
                      </a:schemeClr>
                    </a:solidFill>
                  </a:tcPr>
                </a:tc>
                <a:tc>
                  <a:txBody>
                    <a:bodyPr/>
                    <a:lstStyle/>
                    <a:p>
                      <a:pPr algn="ctr"/>
                      <a:r>
                        <a:rPr lang="en-US" sz="1400">
                          <a:solidFill>
                            <a:schemeClr val="bg1"/>
                          </a:solidFill>
                          <a:latin typeface="+mn-lt"/>
                        </a:rPr>
                        <a:t>About Me</a:t>
                      </a:r>
                    </a:p>
                  </a:txBody>
                  <a:tcPr anchor="ctr">
                    <a:solidFill>
                      <a:schemeClr val="accent5">
                        <a:lumMod val="75000"/>
                      </a:schemeClr>
                    </a:solidFill>
                  </a:tcPr>
                </a:tc>
                <a:tc>
                  <a:txBody>
                    <a:bodyPr/>
                    <a:lstStyle/>
                    <a:p>
                      <a:pPr algn="ctr"/>
                      <a:r>
                        <a:rPr lang="en-US" sz="1400">
                          <a:solidFill>
                            <a:schemeClr val="bg1"/>
                          </a:solidFill>
                          <a:latin typeface="+mn-lt"/>
                        </a:rPr>
                        <a:t>Introduction</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r>
                        <a:rPr lang="en-US" sz="1400" b="1">
                          <a:solidFill>
                            <a:schemeClr val="bg1"/>
                          </a:solidFill>
                          <a:latin typeface="+mn-lt"/>
                        </a:rPr>
                        <a:t>Todd Hill</a:t>
                      </a:r>
                    </a:p>
                    <a:p>
                      <a:endParaRPr lang="en-US" sz="1400">
                        <a:solidFill>
                          <a:schemeClr val="bg1"/>
                        </a:solidFill>
                        <a:latin typeface="+mn-lt"/>
                      </a:endParaRPr>
                    </a:p>
                    <a:p>
                      <a:r>
                        <a:rPr lang="en-US" sz="1400" kern="1200">
                          <a:solidFill>
                            <a:schemeClr val="bg1"/>
                          </a:solidFill>
                          <a:effectLst/>
                          <a:latin typeface="+mn-lt"/>
                          <a:ea typeface="+mn-ea"/>
                          <a:cs typeface="+mn-cs"/>
                        </a:rPr>
                        <a:t>NIST Competition Advocate / Procurement Analyst</a:t>
                      </a:r>
                    </a:p>
                    <a:p>
                      <a:r>
                        <a:rPr lang="en-US" sz="1400" kern="1200">
                          <a:solidFill>
                            <a:schemeClr val="bg1"/>
                          </a:solidFill>
                          <a:effectLst/>
                          <a:latin typeface="+mn-lt"/>
                          <a:ea typeface="+mn-ea"/>
                          <a:cs typeface="+mn-cs"/>
                        </a:rPr>
                        <a:t>NIST OAAM</a:t>
                      </a:r>
                    </a:p>
                    <a:p>
                      <a:r>
                        <a:rPr lang="en-US" sz="1400" u="sng" kern="1200">
                          <a:solidFill>
                            <a:schemeClr val="bg1"/>
                          </a:solidFill>
                          <a:effectLst/>
                          <a:latin typeface="+mn-lt"/>
                          <a:ea typeface="+mn-ea"/>
                          <a:cs typeface="+mn-cs"/>
                        </a:rPr>
                        <a:t>todd.hill@nist.gov</a:t>
                      </a:r>
                    </a:p>
                    <a:p>
                      <a:r>
                        <a:rPr lang="en-US" sz="1400" kern="1200">
                          <a:solidFill>
                            <a:schemeClr val="bg1"/>
                          </a:solidFill>
                          <a:effectLst/>
                          <a:latin typeface="+mn-lt"/>
                          <a:ea typeface="+mn-ea"/>
                          <a:cs typeface="+mn-cs"/>
                        </a:rPr>
                        <a:t>240.490.1044</a:t>
                      </a:r>
                    </a:p>
                    <a:p>
                      <a:endParaRPr lang="en-US" sz="1400">
                        <a:solidFill>
                          <a:schemeClr val="bg1"/>
                        </a:solidFill>
                        <a:latin typeface="+mn-lt"/>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Todd has been married for 30 years and has two adult children, two dogs, and four cats. </a:t>
                      </a:r>
                      <a:endParaRPr lang="en-US" sz="1400">
                        <a:solidFill>
                          <a:schemeClr val="bg1"/>
                        </a:solidFill>
                        <a:latin typeface="+mn-lt"/>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Todd has been in contracting for 24 years and at NIST since 2005.  He has purchased everything from nuclear warships to dirt from Peru. He loves to discuss procurement and is always available to AMD staff and customers alike!</a:t>
                      </a:r>
                    </a:p>
                    <a:p>
                      <a:endParaRPr lang="en-US" sz="1400">
                        <a:solidFill>
                          <a:schemeClr val="bg1"/>
                        </a:solidFill>
                        <a:latin typeface="+mn-lt"/>
                      </a:endParaRP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29</a:t>
            </a:fld>
            <a:endParaRPr lang="en-US" b="1">
              <a:solidFill>
                <a:schemeClr val="bg1">
                  <a:lumMod val="75000"/>
                </a:schemeClr>
              </a:solidFill>
              <a:latin typeface="Bradley Hand ITC" panose="03070402050302030203" pitchFamily="66" charset="0"/>
            </a:endParaRPr>
          </a:p>
        </p:txBody>
      </p:sp>
      <p:pic>
        <p:nvPicPr>
          <p:cNvPr id="3" name="Picture 2" descr="A person and person taking a selfie&#10;&#10;Description automatically generated">
            <a:extLst>
              <a:ext uri="{FF2B5EF4-FFF2-40B4-BE49-F238E27FC236}">
                <a16:creationId xmlns:a16="http://schemas.microsoft.com/office/drawing/2014/main" id="{6E58B0F1-7830-3177-DB51-8A73A08970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5725" y="3312612"/>
            <a:ext cx="1886686" cy="1415014"/>
          </a:xfrm>
          <a:prstGeom prst="rect">
            <a:avLst/>
          </a:prstGeom>
        </p:spPr>
      </p:pic>
      <p:grpSp>
        <p:nvGrpSpPr>
          <p:cNvPr id="10" name="Graphic 13" descr="Single gear outline">
            <a:extLst>
              <a:ext uri="{FF2B5EF4-FFF2-40B4-BE49-F238E27FC236}">
                <a16:creationId xmlns:a16="http://schemas.microsoft.com/office/drawing/2014/main" id="{0D20CD9D-40F0-BE69-FA55-1EE9B6F6A98F}"/>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8CEFB2BD-B56B-2EA6-982D-D07FEB5D2421}"/>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D470A4D6-8256-8DD5-F332-730EA9274B1C}"/>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F10B0FD0-B316-531C-C439-67077A84F823}"/>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87C6A2A2-A838-8E3D-84D1-88790FC79E5A}"/>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62EC10AD-3CE9-B75C-F884-7B5AABF0D0AE}"/>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418817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3</a:t>
            </a:fld>
            <a:endParaRPr lang="en-US" b="1">
              <a:solidFill>
                <a:schemeClr val="bg1">
                  <a:lumMod val="75000"/>
                </a:schemeClr>
              </a:solidFill>
              <a:latin typeface="Bradley Hand ITC" panose="03070402050302030203" pitchFamily="66" charset="0"/>
            </a:endParaRPr>
          </a:p>
        </p:txBody>
      </p:sp>
      <p:sp>
        <p:nvSpPr>
          <p:cNvPr id="13" name="Title 1">
            <a:extLst>
              <a:ext uri="{FF2B5EF4-FFF2-40B4-BE49-F238E27FC236}">
                <a16:creationId xmlns:a16="http://schemas.microsoft.com/office/drawing/2014/main" id="{1555FB80-A188-4D07-8344-24D9E899AE7C}"/>
              </a:ext>
            </a:extLst>
          </p:cNvPr>
          <p:cNvSpPr>
            <a:spLocks noGrp="1"/>
          </p:cNvSpPr>
          <p:nvPr>
            <p:ph type="ctrTitle"/>
          </p:nvPr>
        </p:nvSpPr>
        <p:spPr>
          <a:xfrm>
            <a:off x="1028700" y="-369962"/>
            <a:ext cx="9144000" cy="2387600"/>
          </a:xfrm>
        </p:spPr>
        <p:txBody>
          <a:bodyPr>
            <a:normAutofit/>
          </a:bodyPr>
          <a:lstStyle/>
          <a:p>
            <a:r>
              <a:rPr lang="en-US" sz="6600" u="sng">
                <a:ln w="15875">
                  <a:solidFill>
                    <a:srgbClr val="0070C0"/>
                  </a:solidFill>
                </a:ln>
                <a:solidFill>
                  <a:schemeClr val="bg1"/>
                </a:solidFill>
                <a:latin typeface="Bradley Hand ITC"/>
              </a:rPr>
              <a:t>Regulatory Environment</a:t>
            </a:r>
          </a:p>
        </p:txBody>
      </p:sp>
      <p:sp>
        <p:nvSpPr>
          <p:cNvPr id="17" name="TextBox 16">
            <a:extLst>
              <a:ext uri="{FF2B5EF4-FFF2-40B4-BE49-F238E27FC236}">
                <a16:creationId xmlns:a16="http://schemas.microsoft.com/office/drawing/2014/main" id="{ADE26D97-5A54-4496-9D4B-F2AE25FB522E}"/>
              </a:ext>
            </a:extLst>
          </p:cNvPr>
          <p:cNvSpPr txBox="1"/>
          <p:nvPr/>
        </p:nvSpPr>
        <p:spPr>
          <a:xfrm>
            <a:off x="958333" y="1782287"/>
            <a:ext cx="10106314" cy="4065728"/>
          </a:xfrm>
          <a:prstGeom prst="rect">
            <a:avLst/>
          </a:prstGeom>
          <a:noFill/>
        </p:spPr>
        <p:txBody>
          <a:bodyPr wrap="square" lIns="91440" tIns="45720" rIns="91440" bIns="45720" rtlCol="0" anchor="t">
            <a:spAutoFit/>
          </a:bodyPr>
          <a:lstStyle/>
          <a:p>
            <a:endParaRPr lang="fr-FR" sz="2000">
              <a:solidFill>
                <a:schemeClr val="bg1"/>
              </a:solidFill>
              <a:ea typeface="Calibri"/>
              <a:cs typeface="Calibri"/>
            </a:endParaRPr>
          </a:p>
          <a:p>
            <a:r>
              <a:rPr lang="en-US" sz="2000">
                <a:solidFill>
                  <a:schemeClr val="accent1">
                    <a:lumMod val="20000"/>
                    <a:lumOff val="80000"/>
                  </a:schemeClr>
                </a:solidFill>
                <a:latin typeface="Calibri"/>
                <a:ea typeface="Calibri"/>
                <a:cs typeface="Calibri"/>
              </a:rPr>
              <a:t>Office of Federal Procurement Policy memos between 2011-2017 highlight</a:t>
            </a:r>
          </a:p>
          <a:p>
            <a:endParaRPr lang="en-US" sz="2000">
              <a:solidFill>
                <a:schemeClr val="accent1">
                  <a:lumMod val="20000"/>
                  <a:lumOff val="80000"/>
                </a:schemeClr>
              </a:solidFill>
              <a:latin typeface="Calibri"/>
              <a:ea typeface="Calibri"/>
              <a:cs typeface="Calibri"/>
            </a:endParaRPr>
          </a:p>
          <a:p>
            <a:pPr marL="285750" indent="-285750">
              <a:buFont typeface="Arial"/>
              <a:buChar char="•"/>
            </a:pPr>
            <a:r>
              <a:rPr lang="en-US" sz="1600">
                <a:solidFill>
                  <a:schemeClr val="accent1">
                    <a:lumMod val="20000"/>
                    <a:lumOff val="80000"/>
                  </a:schemeClr>
                </a:solidFill>
                <a:latin typeface="Calibri"/>
                <a:ea typeface="Calibri"/>
                <a:cs typeface="Calibri"/>
              </a:rPr>
              <a:t>Requests agencies like Commerce to form an acquisition innovation lab to help agency programs and their IPTs achieve better results to the taxpayer</a:t>
            </a:r>
          </a:p>
          <a:p>
            <a:endParaRPr lang="en-US" sz="1600">
              <a:solidFill>
                <a:schemeClr val="accent1">
                  <a:lumMod val="20000"/>
                  <a:lumOff val="80000"/>
                </a:schemeClr>
              </a:solidFill>
              <a:ea typeface="+mn-lt"/>
              <a:cs typeface="+mn-lt"/>
            </a:endParaRPr>
          </a:p>
          <a:p>
            <a:pPr marL="285750" indent="-285750">
              <a:buFont typeface="Arial"/>
              <a:buChar char="•"/>
            </a:pPr>
            <a:r>
              <a:rPr lang="en-US" sz="1600">
                <a:solidFill>
                  <a:schemeClr val="accent1">
                    <a:lumMod val="20000"/>
                    <a:lumOff val="80000"/>
                  </a:schemeClr>
                </a:solidFill>
                <a:ea typeface="+mn-lt"/>
                <a:cs typeface="+mn-lt"/>
              </a:rPr>
              <a:t>Place emphasis on IT investments</a:t>
            </a:r>
          </a:p>
          <a:p>
            <a:endParaRPr lang="en-US" sz="1600">
              <a:solidFill>
                <a:schemeClr val="accent1">
                  <a:lumMod val="20000"/>
                  <a:lumOff val="80000"/>
                </a:schemeClr>
              </a:solidFill>
              <a:ea typeface="+mn-lt"/>
              <a:cs typeface="+mn-lt"/>
            </a:endParaRPr>
          </a:p>
          <a:p>
            <a:pPr marL="285750" indent="-285750">
              <a:buFont typeface="Arial"/>
              <a:buChar char="•"/>
            </a:pPr>
            <a:r>
              <a:rPr lang="en-US" sz="1600">
                <a:solidFill>
                  <a:schemeClr val="accent1">
                    <a:lumMod val="20000"/>
                    <a:lumOff val="80000"/>
                  </a:schemeClr>
                </a:solidFill>
                <a:ea typeface="+mn-lt"/>
                <a:cs typeface="+mn-lt"/>
              </a:rPr>
              <a:t>Agencies need leadership support and capability/capacity to test, document and help programs </a:t>
            </a:r>
          </a:p>
          <a:p>
            <a:r>
              <a:rPr lang="en-US" sz="1600">
                <a:solidFill>
                  <a:schemeClr val="accent1">
                    <a:lumMod val="20000"/>
                    <a:lumOff val="80000"/>
                  </a:schemeClr>
                </a:solidFill>
                <a:ea typeface="+mn-lt"/>
                <a:cs typeface="+mn-lt"/>
              </a:rPr>
              <a:t>       adopt new and better practices through all stages of the acquisition lifecycle</a:t>
            </a:r>
          </a:p>
          <a:p>
            <a:endParaRPr lang="en-US" sz="1600">
              <a:solidFill>
                <a:schemeClr val="accent1">
                  <a:lumMod val="20000"/>
                  <a:lumOff val="80000"/>
                </a:schemeClr>
              </a:solidFill>
              <a:ea typeface="+mn-lt"/>
              <a:cs typeface="+mn-lt"/>
            </a:endParaRPr>
          </a:p>
          <a:p>
            <a:pPr marL="285750" indent="-285750">
              <a:buFont typeface="Arial"/>
              <a:buChar char="•"/>
            </a:pPr>
            <a:r>
              <a:rPr lang="en-US" sz="1600">
                <a:solidFill>
                  <a:schemeClr val="accent1">
                    <a:lumMod val="20000"/>
                    <a:lumOff val="80000"/>
                  </a:schemeClr>
                </a:solidFill>
                <a:ea typeface="+mn-lt"/>
                <a:cs typeface="+mn-lt"/>
              </a:rPr>
              <a:t>Improve communication and transparency with vendor community</a:t>
            </a:r>
          </a:p>
          <a:p>
            <a:pPr>
              <a:lnSpc>
                <a:spcPct val="90000"/>
              </a:lnSpc>
              <a:spcBef>
                <a:spcPct val="20000"/>
              </a:spcBef>
              <a:spcAft>
                <a:spcPts val="600"/>
              </a:spcAft>
            </a:pPr>
            <a:endParaRPr lang="en-US" sz="1100">
              <a:solidFill>
                <a:schemeClr val="bg1"/>
              </a:solidFill>
              <a:ea typeface="Calibri"/>
              <a:cs typeface="Calibri"/>
            </a:endParaRPr>
          </a:p>
          <a:p>
            <a:pPr>
              <a:lnSpc>
                <a:spcPct val="90000"/>
              </a:lnSpc>
              <a:spcBef>
                <a:spcPct val="20000"/>
              </a:spcBef>
              <a:spcAft>
                <a:spcPts val="600"/>
              </a:spcAft>
            </a:pPr>
            <a:endParaRPr lang="en-US" sz="1100">
              <a:solidFill>
                <a:schemeClr val="bg1"/>
              </a:solidFill>
              <a:latin typeface="Calibri"/>
              <a:ea typeface="Calibri"/>
              <a:cs typeface="Calibri"/>
            </a:endParaRPr>
          </a:p>
          <a:p>
            <a:endParaRPr lang="fr-FR" sz="2000">
              <a:solidFill>
                <a:schemeClr val="bg1"/>
              </a:solidFill>
              <a:latin typeface="Calibri"/>
              <a:ea typeface="Calibri"/>
              <a:cs typeface="Calibri"/>
            </a:endParaRPr>
          </a:p>
        </p:txBody>
      </p:sp>
    </p:spTree>
    <p:extLst>
      <p:ext uri="{BB962C8B-B14F-4D97-AF65-F5344CB8AC3E}">
        <p14:creationId xmlns:p14="http://schemas.microsoft.com/office/powerpoint/2010/main" val="37918709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2272875589"/>
              </p:ext>
            </p:extLst>
          </p:nvPr>
        </p:nvGraphicFramePr>
        <p:xfrm>
          <a:off x="2221504" y="3315940"/>
          <a:ext cx="9743086" cy="2773098"/>
        </p:xfrm>
        <a:graphic>
          <a:graphicData uri="http://schemas.openxmlformats.org/drawingml/2006/table">
            <a:tbl>
              <a:tblPr firstRow="1" bandRow="1">
                <a:tableStyleId>{5C22544A-7EE6-4342-B048-85BDC9FD1C3A}</a:tableStyleId>
              </a:tblPr>
              <a:tblGrid>
                <a:gridCol w="2492469">
                  <a:extLst>
                    <a:ext uri="{9D8B030D-6E8A-4147-A177-3AD203B41FA5}">
                      <a16:colId xmlns:a16="http://schemas.microsoft.com/office/drawing/2014/main" val="3924788565"/>
                    </a:ext>
                  </a:extLst>
                </a:gridCol>
                <a:gridCol w="2318458">
                  <a:extLst>
                    <a:ext uri="{9D8B030D-6E8A-4147-A177-3AD203B41FA5}">
                      <a16:colId xmlns:a16="http://schemas.microsoft.com/office/drawing/2014/main" val="903533715"/>
                    </a:ext>
                  </a:extLst>
                </a:gridCol>
                <a:gridCol w="4932159">
                  <a:extLst>
                    <a:ext uri="{9D8B030D-6E8A-4147-A177-3AD203B41FA5}">
                      <a16:colId xmlns:a16="http://schemas.microsoft.com/office/drawing/2014/main" val="3539900019"/>
                    </a:ext>
                  </a:extLst>
                </a:gridCol>
              </a:tblGrid>
              <a:tr h="548058">
                <a:tc>
                  <a:txBody>
                    <a:bodyPr/>
                    <a:lstStyle/>
                    <a:p>
                      <a:pPr algn="ctr"/>
                      <a:r>
                        <a:rPr lang="en-US" sz="1400">
                          <a:solidFill>
                            <a:schemeClr val="bg1"/>
                          </a:solidFill>
                          <a:latin typeface="+mn-lt"/>
                        </a:rPr>
                        <a:t>Name/Contact</a:t>
                      </a:r>
                    </a:p>
                  </a:txBody>
                  <a:tcPr anchor="ctr">
                    <a:solidFill>
                      <a:schemeClr val="accent5">
                        <a:lumMod val="75000"/>
                      </a:schemeClr>
                    </a:solidFill>
                  </a:tcPr>
                </a:tc>
                <a:tc>
                  <a:txBody>
                    <a:bodyPr/>
                    <a:lstStyle/>
                    <a:p>
                      <a:pPr algn="ctr"/>
                      <a:r>
                        <a:rPr lang="en-US" sz="1400">
                          <a:solidFill>
                            <a:schemeClr val="bg1"/>
                          </a:solidFill>
                          <a:latin typeface="+mn-lt"/>
                        </a:rPr>
                        <a:t>About Me</a:t>
                      </a:r>
                    </a:p>
                  </a:txBody>
                  <a:tcPr anchor="ctr">
                    <a:solidFill>
                      <a:schemeClr val="accent5">
                        <a:lumMod val="75000"/>
                      </a:schemeClr>
                    </a:solidFill>
                  </a:tcPr>
                </a:tc>
                <a:tc>
                  <a:txBody>
                    <a:bodyPr/>
                    <a:lstStyle/>
                    <a:p>
                      <a:pPr algn="ctr"/>
                      <a:r>
                        <a:rPr lang="en-US" sz="1400">
                          <a:solidFill>
                            <a:schemeClr val="bg1"/>
                          </a:solidFill>
                          <a:latin typeface="+mn-lt"/>
                        </a:rPr>
                        <a:t>Introduction</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r>
                        <a:rPr lang="en-US" sz="1400" b="1">
                          <a:solidFill>
                            <a:schemeClr val="bg1"/>
                          </a:solidFill>
                          <a:latin typeface="+mn-lt"/>
                        </a:rPr>
                        <a:t>Mark Miller, PMP</a:t>
                      </a:r>
                    </a:p>
                    <a:p>
                      <a:endParaRPr lang="en-US" sz="1400">
                        <a:solidFill>
                          <a:schemeClr val="bg1"/>
                        </a:solidFill>
                        <a:latin typeface="+mn-lt"/>
                      </a:endParaRPr>
                    </a:p>
                    <a:p>
                      <a:r>
                        <a:rPr lang="en-US" sz="1400" kern="1200">
                          <a:solidFill>
                            <a:schemeClr val="bg1"/>
                          </a:solidFill>
                          <a:effectLst/>
                          <a:latin typeface="+mn-lt"/>
                          <a:ea typeface="+mn-ea"/>
                          <a:cs typeface="+mn-cs"/>
                        </a:rPr>
                        <a:t>Assistant Director for Strategic Planning </a:t>
                      </a:r>
                    </a:p>
                    <a:p>
                      <a:r>
                        <a:rPr lang="en-US" sz="1400" kern="1200">
                          <a:solidFill>
                            <a:schemeClr val="bg1"/>
                          </a:solidFill>
                          <a:effectLst/>
                          <a:latin typeface="+mn-lt"/>
                          <a:ea typeface="+mn-ea"/>
                          <a:cs typeface="+mn-cs"/>
                        </a:rPr>
                        <a:t>Office of Observations</a:t>
                      </a:r>
                    </a:p>
                    <a:p>
                      <a:r>
                        <a:rPr lang="en-US" sz="1400" kern="1200">
                          <a:solidFill>
                            <a:schemeClr val="bg1"/>
                          </a:solidFill>
                          <a:effectLst/>
                          <a:latin typeface="+mn-lt"/>
                          <a:ea typeface="+mn-ea"/>
                          <a:cs typeface="+mn-cs"/>
                        </a:rPr>
                        <a:t>NOAA</a:t>
                      </a:r>
                    </a:p>
                    <a:p>
                      <a:r>
                        <a:rPr lang="en-US" sz="1400" kern="1200">
                          <a:solidFill>
                            <a:schemeClr val="bg1"/>
                          </a:solidFill>
                          <a:effectLst/>
                          <a:latin typeface="+mn-lt"/>
                          <a:ea typeface="+mn-ea"/>
                          <a:cs typeface="+mn-cs"/>
                        </a:rPr>
                        <a:t>National Weather Service (NWS)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u="sng">
                          <a:solidFill>
                            <a:schemeClr val="bg1"/>
                          </a:solidFill>
                          <a:latin typeface="+mn-lt"/>
                        </a:rPr>
                        <a:t>mark.b.miller@noaa.gov</a:t>
                      </a:r>
                    </a:p>
                    <a:p>
                      <a:r>
                        <a:rPr lang="en-US" sz="1400" kern="1200">
                          <a:solidFill>
                            <a:schemeClr val="bg1"/>
                          </a:solidFill>
                          <a:effectLst/>
                          <a:latin typeface="+mn-lt"/>
                          <a:ea typeface="+mn-ea"/>
                          <a:cs typeface="+mn-cs"/>
                        </a:rPr>
                        <a:t>301.427.9271</a:t>
                      </a:r>
                    </a:p>
                  </a:txBody>
                  <a:tcPr>
                    <a:noFill/>
                  </a:tcPr>
                </a:tc>
                <a:tc>
                  <a:txBody>
                    <a:bodyPr/>
                    <a:lstStyle/>
                    <a:p>
                      <a:r>
                        <a:rPr lang="en-US" sz="1400" kern="1200">
                          <a:solidFill>
                            <a:schemeClr val="bg1"/>
                          </a:solidFill>
                          <a:effectLst/>
                          <a:latin typeface="+mn-lt"/>
                          <a:ea typeface="+mn-ea"/>
                          <a:cs typeface="+mn-cs"/>
                        </a:rPr>
                        <a:t>He used to sing the National Anthem at all the Penn State University home wrestling matches and was the "Singing Hotdog Vendor" at football games. He was once highlighted on the weekly "Joe Paterno Show."</a:t>
                      </a:r>
                      <a:endParaRPr lang="en-US" sz="1400">
                        <a:solidFill>
                          <a:schemeClr val="bg1"/>
                        </a:solidFill>
                        <a:latin typeface="+mn-lt"/>
                      </a:endParaRPr>
                    </a:p>
                  </a:txBody>
                  <a:tcPr>
                    <a:noFill/>
                  </a:tcPr>
                </a:tc>
                <a:tc>
                  <a:txBody>
                    <a:bodyPr/>
                    <a:lstStyle/>
                    <a:p>
                      <a:r>
                        <a:rPr lang="en-US" sz="1400" kern="1200">
                          <a:solidFill>
                            <a:schemeClr val="bg1"/>
                          </a:solidFill>
                          <a:effectLst/>
                          <a:latin typeface="+mn-lt"/>
                          <a:ea typeface="+mn-ea"/>
                          <a:cs typeface="+mn-cs"/>
                        </a:rPr>
                        <a:t>Mark entered the Government civil service in 2006 as the Chief Meteorologist for the U.S. Army after serving 20 years in the U.S. Air Force, retiring at the rank of Lieutenant Colonel. He has been at the NWS since 2009. Prior to his position as Assistant Director for Strategic Planning, he served in capacities such as Director of the Office of Observations’ Surface &amp; Upper Air Division, Acquisition Manager, and many different Program Management roles.</a:t>
                      </a:r>
                      <a:endParaRPr lang="en-US" sz="1400">
                        <a:solidFill>
                          <a:schemeClr val="bg1"/>
                        </a:solidFill>
                        <a:latin typeface="+mn-lt"/>
                      </a:endParaRP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30</a:t>
            </a:fld>
            <a:endParaRPr lang="en-US" b="1">
              <a:solidFill>
                <a:schemeClr val="bg1">
                  <a:lumMod val="75000"/>
                </a:schemeClr>
              </a:solidFill>
              <a:latin typeface="Bradley Hand ITC" panose="03070402050302030203" pitchFamily="66" charset="0"/>
            </a:endParaRPr>
          </a:p>
        </p:txBody>
      </p:sp>
      <p:grpSp>
        <p:nvGrpSpPr>
          <p:cNvPr id="10" name="Graphic 13" descr="Single gear outline">
            <a:extLst>
              <a:ext uri="{FF2B5EF4-FFF2-40B4-BE49-F238E27FC236}">
                <a16:creationId xmlns:a16="http://schemas.microsoft.com/office/drawing/2014/main" id="{0E4D383F-21E2-C1C1-3983-06AC9FBE6D23}"/>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17D3D011-7881-E3D0-D9D9-90DB3CB1DE0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3E272066-13A8-0AC3-1932-4BC2E0877C56}"/>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6F7683CE-1741-F691-6E31-79635F96A056}"/>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891C7CEF-0DEF-5900-7BF6-85FDB5C20A9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5C3A84CA-0368-07B8-E5CF-06DA2E8C3912}"/>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1908764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4240953348"/>
              </p:ext>
            </p:extLst>
          </p:nvPr>
        </p:nvGraphicFramePr>
        <p:xfrm>
          <a:off x="2221504" y="3315940"/>
          <a:ext cx="9743086" cy="2986458"/>
        </p:xfrm>
        <a:graphic>
          <a:graphicData uri="http://schemas.openxmlformats.org/drawingml/2006/table">
            <a:tbl>
              <a:tblPr firstRow="1" bandRow="1">
                <a:tableStyleId>{5C22544A-7EE6-4342-B048-85BDC9FD1C3A}</a:tableStyleId>
              </a:tblPr>
              <a:tblGrid>
                <a:gridCol w="2492469">
                  <a:extLst>
                    <a:ext uri="{9D8B030D-6E8A-4147-A177-3AD203B41FA5}">
                      <a16:colId xmlns:a16="http://schemas.microsoft.com/office/drawing/2014/main" val="3924788565"/>
                    </a:ext>
                  </a:extLst>
                </a:gridCol>
                <a:gridCol w="2318458">
                  <a:extLst>
                    <a:ext uri="{9D8B030D-6E8A-4147-A177-3AD203B41FA5}">
                      <a16:colId xmlns:a16="http://schemas.microsoft.com/office/drawing/2014/main" val="903533715"/>
                    </a:ext>
                  </a:extLst>
                </a:gridCol>
                <a:gridCol w="4932159">
                  <a:extLst>
                    <a:ext uri="{9D8B030D-6E8A-4147-A177-3AD203B41FA5}">
                      <a16:colId xmlns:a16="http://schemas.microsoft.com/office/drawing/2014/main" val="3539900019"/>
                    </a:ext>
                  </a:extLst>
                </a:gridCol>
              </a:tblGrid>
              <a:tr h="548058">
                <a:tc>
                  <a:txBody>
                    <a:bodyPr/>
                    <a:lstStyle/>
                    <a:p>
                      <a:pPr algn="ctr"/>
                      <a:r>
                        <a:rPr lang="en-US" sz="1400">
                          <a:solidFill>
                            <a:schemeClr val="bg1"/>
                          </a:solidFill>
                        </a:rPr>
                        <a:t>Name/Contact</a:t>
                      </a:r>
                    </a:p>
                  </a:txBody>
                  <a:tcPr anchor="ctr">
                    <a:solidFill>
                      <a:schemeClr val="accent5">
                        <a:lumMod val="75000"/>
                      </a:schemeClr>
                    </a:solidFill>
                  </a:tcPr>
                </a:tc>
                <a:tc>
                  <a:txBody>
                    <a:bodyPr/>
                    <a:lstStyle/>
                    <a:p>
                      <a:pPr algn="ctr"/>
                      <a:r>
                        <a:rPr lang="en-US" sz="1400">
                          <a:solidFill>
                            <a:schemeClr val="bg1"/>
                          </a:solidFill>
                        </a:rPr>
                        <a:t>About Me</a:t>
                      </a:r>
                    </a:p>
                  </a:txBody>
                  <a:tcPr anchor="ctr">
                    <a:solidFill>
                      <a:schemeClr val="accent5">
                        <a:lumMod val="75000"/>
                      </a:schemeClr>
                    </a:solidFill>
                  </a:tcPr>
                </a:tc>
                <a:tc>
                  <a:txBody>
                    <a:bodyPr/>
                    <a:lstStyle/>
                    <a:p>
                      <a:pPr algn="ctr"/>
                      <a:r>
                        <a:rPr lang="en-US" sz="1400">
                          <a:solidFill>
                            <a:schemeClr val="bg1"/>
                          </a:solidFill>
                        </a:rPr>
                        <a:t>Introduction</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r>
                        <a:rPr lang="en-US" sz="1400" b="1">
                          <a:solidFill>
                            <a:schemeClr val="bg1"/>
                          </a:solidFill>
                          <a:latin typeface="+mn-lt"/>
                        </a:rPr>
                        <a:t>Pierre Smith</a:t>
                      </a:r>
                    </a:p>
                    <a:p>
                      <a:endParaRPr lang="en-US" sz="1400">
                        <a:solidFill>
                          <a:schemeClr val="bg1"/>
                        </a:solidFill>
                        <a:latin typeface="+mn-lt"/>
                      </a:endParaRPr>
                    </a:p>
                    <a:p>
                      <a:r>
                        <a:rPr lang="en-US" sz="1400" kern="1200">
                          <a:solidFill>
                            <a:schemeClr val="bg1"/>
                          </a:solidFill>
                          <a:effectLst/>
                          <a:latin typeface="+mn-lt"/>
                          <a:ea typeface="+mn-ea"/>
                          <a:cs typeface="+mn-cs"/>
                        </a:rPr>
                        <a:t>Contracting Officer</a:t>
                      </a:r>
                    </a:p>
                    <a:p>
                      <a:r>
                        <a:rPr lang="en-US" sz="1400" kern="1200">
                          <a:solidFill>
                            <a:schemeClr val="bg1"/>
                          </a:solidFill>
                          <a:effectLst/>
                          <a:latin typeface="+mn-lt"/>
                          <a:ea typeface="+mn-ea"/>
                          <a:cs typeface="+mn-cs"/>
                        </a:rPr>
                        <a:t>NOAA/AGO/CSAD/</a:t>
                      </a:r>
                      <a:r>
                        <a:rPr lang="en-US" sz="1400" kern="1200" err="1">
                          <a:solidFill>
                            <a:schemeClr val="bg1"/>
                          </a:solidFill>
                          <a:effectLst/>
                          <a:latin typeface="+mn-lt"/>
                          <a:ea typeface="+mn-ea"/>
                          <a:cs typeface="+mn-cs"/>
                        </a:rPr>
                        <a:t>ProTech</a:t>
                      </a:r>
                      <a:r>
                        <a:rPr lang="en-US" sz="1400" kern="1200">
                          <a:solidFill>
                            <a:schemeClr val="bg1"/>
                          </a:solidFill>
                          <a:effectLst/>
                          <a:latin typeface="+mn-lt"/>
                          <a:ea typeface="+mn-ea"/>
                          <a:cs typeface="+mn-cs"/>
                        </a:rPr>
                        <a:t> Branch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u="sng" kern="1200">
                          <a:solidFill>
                            <a:schemeClr val="bg1"/>
                          </a:solidFill>
                          <a:effectLst/>
                          <a:latin typeface="+mn-lt"/>
                          <a:ea typeface="+mn-ea"/>
                          <a:cs typeface="+mn-cs"/>
                          <a:hlinkClick r:id="rId5">
                            <a:extLst>
                              <a:ext uri="{A12FA001-AC4F-418D-AE19-62706E023703}">
                                <ahyp:hlinkClr xmlns:ahyp="http://schemas.microsoft.com/office/drawing/2018/hyperlinkcolor" val="tx"/>
                              </a:ext>
                            </a:extLst>
                          </a:hlinkClick>
                        </a:rPr>
                        <a:t>pierre.s.smith@noaa.gov</a:t>
                      </a:r>
                      <a:r>
                        <a:rPr lang="en-US" sz="1400" kern="1200">
                          <a:solidFill>
                            <a:schemeClr val="bg1"/>
                          </a:solidFill>
                          <a:effectLst/>
                          <a:latin typeface="+mn-lt"/>
                          <a:ea typeface="+mn-ea"/>
                          <a:cs typeface="+mn-cs"/>
                        </a:rPr>
                        <a:t> </a:t>
                      </a:r>
                    </a:p>
                    <a:p>
                      <a:r>
                        <a:rPr lang="en-US" sz="1400" kern="1200">
                          <a:solidFill>
                            <a:schemeClr val="bg1"/>
                          </a:solidFill>
                          <a:effectLst/>
                          <a:latin typeface="+mn-lt"/>
                          <a:ea typeface="+mn-ea"/>
                          <a:cs typeface="+mn-cs"/>
                        </a:rPr>
                        <a:t>301.628.1395 </a:t>
                      </a:r>
                    </a:p>
                  </a:txBody>
                  <a:tcPr>
                    <a:noFill/>
                  </a:tcPr>
                </a:tc>
                <a:tc>
                  <a:txBody>
                    <a:bodyPr/>
                    <a:lstStyle/>
                    <a:p>
                      <a:r>
                        <a:rPr lang="en-US" sz="1400" kern="1200">
                          <a:solidFill>
                            <a:schemeClr val="bg1"/>
                          </a:solidFill>
                          <a:effectLst/>
                          <a:latin typeface="+mn-lt"/>
                          <a:ea typeface="+mn-ea"/>
                          <a:cs typeface="+mn-cs"/>
                        </a:rPr>
                        <a:t>Pierre grew up overseas as an Army Brat, living in Germany and France for over 18 years. He originally got into federal procurement in order to go back to Germany, but life had other plans, and he's still loving life in the DC area.</a:t>
                      </a:r>
                      <a:endParaRPr lang="en-US" sz="1400">
                        <a:solidFill>
                          <a:schemeClr val="bg1"/>
                        </a:solidFill>
                        <a:latin typeface="+mn-lt"/>
                      </a:endParaRPr>
                    </a:p>
                  </a:txBody>
                  <a:tcPr>
                    <a:noFill/>
                  </a:tcPr>
                </a:tc>
                <a:tc>
                  <a:txBody>
                    <a:bodyPr/>
                    <a:lstStyle/>
                    <a:p>
                      <a:r>
                        <a:rPr lang="en-US" sz="1400" kern="1200">
                          <a:solidFill>
                            <a:schemeClr val="bg1"/>
                          </a:solidFill>
                          <a:effectLst/>
                          <a:latin typeface="+mn-lt"/>
                          <a:ea typeface="+mn-ea"/>
                          <a:cs typeface="+mn-cs"/>
                        </a:rPr>
                        <a:t>Pierre has over 12 years of procurement experience across a broad range of federal agencies, including DoD (Uniformed Services University), FDA, Administrative Office of the US Courts, and since August of 2020, NOAA. He is currently the PCO for NOAA's ongoing $8B </a:t>
                      </a:r>
                      <a:r>
                        <a:rPr lang="en-US" sz="1400" kern="1200" err="1">
                          <a:solidFill>
                            <a:schemeClr val="bg1"/>
                          </a:solidFill>
                          <a:effectLst/>
                          <a:latin typeface="+mn-lt"/>
                          <a:ea typeface="+mn-ea"/>
                          <a:cs typeface="+mn-cs"/>
                        </a:rPr>
                        <a:t>ProTech</a:t>
                      </a:r>
                      <a:r>
                        <a:rPr lang="en-US" sz="1400" kern="1200">
                          <a:solidFill>
                            <a:schemeClr val="bg1"/>
                          </a:solidFill>
                          <a:effectLst/>
                          <a:latin typeface="+mn-lt"/>
                          <a:ea typeface="+mn-ea"/>
                          <a:cs typeface="+mn-cs"/>
                        </a:rPr>
                        <a:t> 2.0 Satellite Domain procurement, which is actively using multiple innovative techniques. He is also the ACO for the </a:t>
                      </a:r>
                      <a:r>
                        <a:rPr lang="en-US" sz="1400" kern="1200" err="1">
                          <a:solidFill>
                            <a:schemeClr val="bg1"/>
                          </a:solidFill>
                          <a:effectLst/>
                          <a:latin typeface="+mn-lt"/>
                          <a:ea typeface="+mn-ea"/>
                          <a:cs typeface="+mn-cs"/>
                        </a:rPr>
                        <a:t>ProTech</a:t>
                      </a:r>
                      <a:r>
                        <a:rPr lang="en-US" sz="1400" kern="1200">
                          <a:solidFill>
                            <a:schemeClr val="bg1"/>
                          </a:solidFill>
                          <a:effectLst/>
                          <a:latin typeface="+mn-lt"/>
                          <a:ea typeface="+mn-ea"/>
                          <a:cs typeface="+mn-cs"/>
                        </a:rPr>
                        <a:t> 1.0 Weather Domain, a suite of IDIQ contracts where innovative techniques are beginning to flourish successfully. In addition to The Lab, he is a founding member of the NOAA Acquisition Innovation Lab (NAIL) which champions and supports innovation within NOAA.</a:t>
                      </a:r>
                      <a:endParaRPr lang="en-US" sz="1400">
                        <a:solidFill>
                          <a:schemeClr val="bg1"/>
                        </a:solidFill>
                        <a:latin typeface="+mn-lt"/>
                      </a:endParaRP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31</a:t>
            </a:fld>
            <a:endParaRPr lang="en-US" b="1">
              <a:solidFill>
                <a:schemeClr val="bg1">
                  <a:lumMod val="75000"/>
                </a:schemeClr>
              </a:solidFill>
              <a:latin typeface="Bradley Hand ITC" panose="03070402050302030203" pitchFamily="66" charset="0"/>
            </a:endParaRPr>
          </a:p>
        </p:txBody>
      </p:sp>
      <p:pic>
        <p:nvPicPr>
          <p:cNvPr id="10" name="Picture 9">
            <a:extLst>
              <a:ext uri="{FF2B5EF4-FFF2-40B4-BE49-F238E27FC236}">
                <a16:creationId xmlns:a16="http://schemas.microsoft.com/office/drawing/2014/main" id="{BACB852E-6855-A16F-7DC7-A00A87956D4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62870" y="3311686"/>
            <a:ext cx="1882854" cy="1890935"/>
          </a:xfrm>
          <a:prstGeom prst="rect">
            <a:avLst/>
          </a:prstGeom>
          <a:noFill/>
          <a:ln>
            <a:noFill/>
          </a:ln>
        </p:spPr>
      </p:pic>
      <p:grpSp>
        <p:nvGrpSpPr>
          <p:cNvPr id="13" name="Graphic 13" descr="Single gear outline">
            <a:extLst>
              <a:ext uri="{FF2B5EF4-FFF2-40B4-BE49-F238E27FC236}">
                <a16:creationId xmlns:a16="http://schemas.microsoft.com/office/drawing/2014/main" id="{10662AB0-4550-23E7-F1A9-C4A16A70C6CD}"/>
              </a:ext>
            </a:extLst>
          </p:cNvPr>
          <p:cNvGrpSpPr/>
          <p:nvPr/>
        </p:nvGrpSpPr>
        <p:grpSpPr>
          <a:xfrm>
            <a:off x="932974" y="673181"/>
            <a:ext cx="648652" cy="647861"/>
            <a:chOff x="5772150" y="3105150"/>
            <a:chExt cx="648652" cy="647861"/>
          </a:xfrm>
          <a:solidFill>
            <a:srgbClr val="FFC000"/>
          </a:solidFill>
        </p:grpSpPr>
        <p:sp>
          <p:nvSpPr>
            <p:cNvPr id="14" name="Freeform: Shape 13">
              <a:extLst>
                <a:ext uri="{FF2B5EF4-FFF2-40B4-BE49-F238E27FC236}">
                  <a16:creationId xmlns:a16="http://schemas.microsoft.com/office/drawing/2014/main" id="{7A8B1922-BF5E-7A55-4028-EEFC0CCBD0A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5541B3EF-ED47-AE47-0EFC-CEEA80C8B80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6" name="Graphic 13" descr="Single gear outline">
            <a:extLst>
              <a:ext uri="{FF2B5EF4-FFF2-40B4-BE49-F238E27FC236}">
                <a16:creationId xmlns:a16="http://schemas.microsoft.com/office/drawing/2014/main" id="{A82B74BF-B358-8D57-F57A-67D9D3C05C97}"/>
              </a:ext>
            </a:extLst>
          </p:cNvPr>
          <p:cNvGrpSpPr/>
          <p:nvPr/>
        </p:nvGrpSpPr>
        <p:grpSpPr>
          <a:xfrm>
            <a:off x="1086326" y="36553"/>
            <a:ext cx="648652" cy="647861"/>
            <a:chOff x="5772150" y="3105150"/>
            <a:chExt cx="648652" cy="647861"/>
          </a:xfrm>
          <a:solidFill>
            <a:srgbClr val="0070C0"/>
          </a:solidFill>
        </p:grpSpPr>
        <p:sp>
          <p:nvSpPr>
            <p:cNvPr id="17" name="Freeform: Shape 16">
              <a:extLst>
                <a:ext uri="{FF2B5EF4-FFF2-40B4-BE49-F238E27FC236}">
                  <a16:creationId xmlns:a16="http://schemas.microsoft.com/office/drawing/2014/main" id="{75A03D69-F4C1-C777-132A-A6B50A9CF25A}"/>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ACCF4D5-24D3-5995-A6DE-15086C9D6A3F}"/>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7734775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4080297959"/>
              </p:ext>
            </p:extLst>
          </p:nvPr>
        </p:nvGraphicFramePr>
        <p:xfrm>
          <a:off x="2221504" y="3105736"/>
          <a:ext cx="9743086" cy="3413178"/>
        </p:xfrm>
        <a:graphic>
          <a:graphicData uri="http://schemas.openxmlformats.org/drawingml/2006/table">
            <a:tbl>
              <a:tblPr firstRow="1" bandRow="1">
                <a:tableStyleId>{5C22544A-7EE6-4342-B048-85BDC9FD1C3A}</a:tableStyleId>
              </a:tblPr>
              <a:tblGrid>
                <a:gridCol w="2492469">
                  <a:extLst>
                    <a:ext uri="{9D8B030D-6E8A-4147-A177-3AD203B41FA5}">
                      <a16:colId xmlns:a16="http://schemas.microsoft.com/office/drawing/2014/main" val="3924788565"/>
                    </a:ext>
                  </a:extLst>
                </a:gridCol>
                <a:gridCol w="2318458">
                  <a:extLst>
                    <a:ext uri="{9D8B030D-6E8A-4147-A177-3AD203B41FA5}">
                      <a16:colId xmlns:a16="http://schemas.microsoft.com/office/drawing/2014/main" val="903533715"/>
                    </a:ext>
                  </a:extLst>
                </a:gridCol>
                <a:gridCol w="4932159">
                  <a:extLst>
                    <a:ext uri="{9D8B030D-6E8A-4147-A177-3AD203B41FA5}">
                      <a16:colId xmlns:a16="http://schemas.microsoft.com/office/drawing/2014/main" val="3539900019"/>
                    </a:ext>
                  </a:extLst>
                </a:gridCol>
              </a:tblGrid>
              <a:tr h="548058">
                <a:tc>
                  <a:txBody>
                    <a:bodyPr/>
                    <a:lstStyle/>
                    <a:p>
                      <a:pPr algn="ctr"/>
                      <a:r>
                        <a:rPr lang="en-US" sz="1400">
                          <a:solidFill>
                            <a:schemeClr val="bg1"/>
                          </a:solidFill>
                        </a:rPr>
                        <a:t>Name/Contact</a:t>
                      </a:r>
                    </a:p>
                  </a:txBody>
                  <a:tcPr anchor="ctr">
                    <a:solidFill>
                      <a:schemeClr val="accent5">
                        <a:lumMod val="75000"/>
                      </a:schemeClr>
                    </a:solidFill>
                  </a:tcPr>
                </a:tc>
                <a:tc>
                  <a:txBody>
                    <a:bodyPr/>
                    <a:lstStyle/>
                    <a:p>
                      <a:pPr algn="ctr"/>
                      <a:r>
                        <a:rPr lang="en-US" sz="1400">
                          <a:solidFill>
                            <a:schemeClr val="bg1"/>
                          </a:solidFill>
                        </a:rPr>
                        <a:t>About Me</a:t>
                      </a:r>
                    </a:p>
                  </a:txBody>
                  <a:tcPr anchor="ctr">
                    <a:solidFill>
                      <a:schemeClr val="accent5">
                        <a:lumMod val="75000"/>
                      </a:schemeClr>
                    </a:solidFill>
                  </a:tcPr>
                </a:tc>
                <a:tc>
                  <a:txBody>
                    <a:bodyPr/>
                    <a:lstStyle/>
                    <a:p>
                      <a:pPr algn="ctr"/>
                      <a:r>
                        <a:rPr lang="en-US" sz="1400">
                          <a:solidFill>
                            <a:schemeClr val="bg1"/>
                          </a:solidFill>
                        </a:rPr>
                        <a:t>Introduction</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r>
                        <a:rPr lang="en-US" sz="1400" b="1">
                          <a:solidFill>
                            <a:schemeClr val="bg1"/>
                          </a:solidFill>
                          <a:latin typeface="+mn-lt"/>
                        </a:rPr>
                        <a:t>Darryl Frazier</a:t>
                      </a:r>
                    </a:p>
                    <a:p>
                      <a:endParaRPr lang="en-US" sz="1400">
                        <a:solidFill>
                          <a:schemeClr val="bg1"/>
                        </a:solidFill>
                        <a:latin typeface="+mn-lt"/>
                      </a:endParaRPr>
                    </a:p>
                    <a:p>
                      <a:r>
                        <a:rPr lang="en-US" sz="1400" kern="1200">
                          <a:solidFill>
                            <a:schemeClr val="bg1"/>
                          </a:solidFill>
                          <a:effectLst/>
                          <a:latin typeface="+mn-lt"/>
                          <a:ea typeface="+mn-ea"/>
                          <a:cs typeface="+mn-cs"/>
                        </a:rPr>
                        <a:t>Division Director </a:t>
                      </a:r>
                    </a:p>
                    <a:p>
                      <a:r>
                        <a:rPr lang="en-US" sz="1400" kern="1200">
                          <a:solidFill>
                            <a:schemeClr val="bg1"/>
                          </a:solidFill>
                          <a:effectLst/>
                          <a:latin typeface="+mn-lt"/>
                          <a:ea typeface="+mn-ea"/>
                          <a:cs typeface="+mn-cs"/>
                        </a:rPr>
                        <a:t>Project Management &amp; Enterprise Risk Solutions</a:t>
                      </a:r>
                    </a:p>
                    <a:p>
                      <a:r>
                        <a:rPr lang="en-US" sz="1400" kern="1200">
                          <a:solidFill>
                            <a:schemeClr val="bg1"/>
                          </a:solidFill>
                          <a:effectLst/>
                          <a:latin typeface="+mn-lt"/>
                          <a:ea typeface="+mn-ea"/>
                          <a:cs typeface="+mn-cs"/>
                        </a:rPr>
                        <a:t>NOAA/OCFO/PRSSO</a:t>
                      </a:r>
                    </a:p>
                    <a:p>
                      <a:r>
                        <a:rPr lang="en-US" sz="1400" u="sng" kern="1200">
                          <a:solidFill>
                            <a:schemeClr val="bg1"/>
                          </a:solidFill>
                          <a:effectLst/>
                          <a:latin typeface="+mn-lt"/>
                          <a:ea typeface="+mn-ea"/>
                          <a:cs typeface="+mn-cs"/>
                        </a:rPr>
                        <a:t>robert.frazier@noaa.gov</a:t>
                      </a:r>
                    </a:p>
                    <a:p>
                      <a:r>
                        <a:rPr lang="en-US" sz="1400" kern="1200">
                          <a:solidFill>
                            <a:schemeClr val="bg1"/>
                          </a:solidFill>
                          <a:effectLst/>
                          <a:latin typeface="+mn-lt"/>
                          <a:ea typeface="+mn-ea"/>
                          <a:cs typeface="+mn-cs"/>
                        </a:rPr>
                        <a:t>240.533.9034</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As Darryl is an avid Elvis Presley fan and fitness enthusiast, he can be counted on to keep things </a:t>
                      </a:r>
                      <a:r>
                        <a:rPr lang="en-US" sz="1400" i="0" kern="1200">
                          <a:solidFill>
                            <a:schemeClr val="bg1"/>
                          </a:solidFill>
                          <a:effectLst/>
                          <a:latin typeface="+mn-lt"/>
                          <a:ea typeface="+mn-ea"/>
                          <a:cs typeface="+mn-cs"/>
                        </a:rPr>
                        <a:t>“</a:t>
                      </a:r>
                      <a:r>
                        <a:rPr lang="en-US" sz="1400" i="1" kern="1200">
                          <a:solidFill>
                            <a:schemeClr val="bg1"/>
                          </a:solidFill>
                          <a:effectLst/>
                          <a:latin typeface="+mn-lt"/>
                          <a:ea typeface="+mn-ea"/>
                          <a:cs typeface="+mn-cs"/>
                        </a:rPr>
                        <a:t>all shook up.</a:t>
                      </a:r>
                      <a:r>
                        <a:rPr lang="en-US" sz="1400" i="0" kern="1200">
                          <a:solidFill>
                            <a:schemeClr val="bg1"/>
                          </a:solidFill>
                          <a:effectLst/>
                          <a:latin typeface="+mn-lt"/>
                          <a:ea typeface="+mn-ea"/>
                          <a:cs typeface="+mn-cs"/>
                        </a:rPr>
                        <a:t>”</a:t>
                      </a:r>
                    </a:p>
                    <a:p>
                      <a:endParaRPr lang="en-US" sz="1400">
                        <a:solidFill>
                          <a:schemeClr val="bg1"/>
                        </a:solidFill>
                        <a:latin typeface="+mn-lt"/>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Robert “Darryl” Frazier is the Director of the Project Management and Enterprise Risk Solutions Division of the Performance Risk and Social Sciences Office under the NOAA OCFO. Darryl is a retired Air Force senior officer with an extensive background in training development and implementation, as well as aircraft maintenance and logistics. He is a career Program/Project Manager who was a key member of the C-17 Aircraft Weapons System Acquisition Team. He has been a NOAA employee since 2016, serving as the first Chief of Staff for the Office of Satellite Ground Services, as Senior Advisor in the NOAA OCFO for the Deputy Undersecretary of Operations’ Program Management Council and as a Training Manager for the OCAO with the National Environmental Satellite Data Information Service. </a:t>
                      </a:r>
                      <a:endParaRPr lang="en-US" sz="1400">
                        <a:solidFill>
                          <a:schemeClr val="bg1"/>
                        </a:solidFill>
                        <a:latin typeface="+mn-lt"/>
                      </a:endParaRP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32</a:t>
            </a:fld>
            <a:endParaRPr lang="en-US" b="1">
              <a:solidFill>
                <a:schemeClr val="bg1">
                  <a:lumMod val="75000"/>
                </a:schemeClr>
              </a:solidFill>
              <a:latin typeface="Bradley Hand ITC" panose="03070402050302030203" pitchFamily="66" charset="0"/>
            </a:endParaRPr>
          </a:p>
        </p:txBody>
      </p:sp>
      <p:grpSp>
        <p:nvGrpSpPr>
          <p:cNvPr id="10" name="Graphic 13" descr="Single gear outline">
            <a:extLst>
              <a:ext uri="{FF2B5EF4-FFF2-40B4-BE49-F238E27FC236}">
                <a16:creationId xmlns:a16="http://schemas.microsoft.com/office/drawing/2014/main" id="{CA31DA76-8FA9-E19E-F6F0-E91CF8FEBACC}"/>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28246A56-9470-18CB-F2EB-BFA56DF4F9D0}"/>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63A728E-0E05-D83B-CF97-6A20F6D9DE9C}"/>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pic>
        <p:nvPicPr>
          <p:cNvPr id="3" name="Picture 2">
            <a:extLst>
              <a:ext uri="{FF2B5EF4-FFF2-40B4-BE49-F238E27FC236}">
                <a16:creationId xmlns:a16="http://schemas.microsoft.com/office/drawing/2014/main" id="{FE336BB0-AE3C-2A4D-7504-B673CE818019}"/>
              </a:ext>
            </a:extLst>
          </p:cNvPr>
          <p:cNvPicPr>
            <a:picLocks noChangeAspect="1"/>
          </p:cNvPicPr>
          <p:nvPr/>
        </p:nvPicPr>
        <p:blipFill rotWithShape="1">
          <a:blip r:embed="rId5">
            <a:extLst>
              <a:ext uri="{28A0092B-C50C-407E-A947-70E740481C1C}">
                <a14:useLocalDpi xmlns:a14="http://schemas.microsoft.com/office/drawing/2010/main" val="0"/>
              </a:ext>
            </a:extLst>
          </a:blip>
          <a:srcRect l="19263" t="10152" b="9540"/>
          <a:stretch/>
        </p:blipFill>
        <p:spPr>
          <a:xfrm rot="5400000">
            <a:off x="-52408" y="3402674"/>
            <a:ext cx="2371584" cy="1769199"/>
          </a:xfrm>
          <a:prstGeom prst="rect">
            <a:avLst/>
          </a:prstGeom>
        </p:spPr>
      </p:pic>
      <p:grpSp>
        <p:nvGrpSpPr>
          <p:cNvPr id="15" name="Graphic 13" descr="Single gear outline">
            <a:extLst>
              <a:ext uri="{FF2B5EF4-FFF2-40B4-BE49-F238E27FC236}">
                <a16:creationId xmlns:a16="http://schemas.microsoft.com/office/drawing/2014/main" id="{F6F98795-7981-17BC-44B1-A1DA1EBCB706}"/>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1DB8D0D3-DD20-4A69-8E57-57B64B6E808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FC98B9CF-E855-B32D-7D1F-D2FB4F6ECD3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0145897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730585768"/>
              </p:ext>
            </p:extLst>
          </p:nvPr>
        </p:nvGraphicFramePr>
        <p:xfrm>
          <a:off x="3342290" y="2989739"/>
          <a:ext cx="5213131" cy="2239565"/>
        </p:xfrm>
        <a:graphic>
          <a:graphicData uri="http://schemas.openxmlformats.org/drawingml/2006/table">
            <a:tbl>
              <a:tblPr firstRow="1" bandRow="1">
                <a:tableStyleId>{5C22544A-7EE6-4342-B048-85BDC9FD1C3A}</a:tableStyleId>
              </a:tblPr>
              <a:tblGrid>
                <a:gridCol w="5213131">
                  <a:extLst>
                    <a:ext uri="{9D8B030D-6E8A-4147-A177-3AD203B41FA5}">
                      <a16:colId xmlns:a16="http://schemas.microsoft.com/office/drawing/2014/main" val="3924788565"/>
                    </a:ext>
                  </a:extLst>
                </a:gridCol>
              </a:tblGrid>
              <a:tr h="548058">
                <a:tc>
                  <a:txBody>
                    <a:bodyPr/>
                    <a:lstStyle/>
                    <a:p>
                      <a:pPr algn="ctr"/>
                      <a:r>
                        <a:rPr lang="en-US" sz="1400">
                          <a:solidFill>
                            <a:schemeClr val="bg1"/>
                          </a:solidFill>
                        </a:rPr>
                        <a:t>Name/Contact</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pPr algn="ctr"/>
                      <a:endParaRPr lang="en-US" sz="200" b="1">
                        <a:solidFill>
                          <a:schemeClr val="bg1"/>
                        </a:solidFill>
                        <a:latin typeface="+mn-lt"/>
                      </a:endParaRPr>
                    </a:p>
                    <a:p>
                      <a:pPr algn="ctr"/>
                      <a:r>
                        <a:rPr lang="en-US" sz="1400" b="1">
                          <a:solidFill>
                            <a:schemeClr val="bg1"/>
                          </a:solidFill>
                          <a:latin typeface="+mn-lt"/>
                        </a:rPr>
                        <a:t>Dan Bare</a:t>
                      </a:r>
                    </a:p>
                    <a:p>
                      <a:pPr algn="ctr"/>
                      <a:endParaRPr lang="en-US" sz="1400">
                        <a:solidFill>
                          <a:schemeClr val="bg1"/>
                        </a:solidFill>
                        <a:latin typeface="+mn-lt"/>
                      </a:endParaRPr>
                    </a:p>
                    <a:p>
                      <a:pPr algn="ctr"/>
                      <a:r>
                        <a:rPr lang="en-US" sz="1400" kern="1200">
                          <a:solidFill>
                            <a:schemeClr val="bg1"/>
                          </a:solidFill>
                          <a:effectLst/>
                          <a:latin typeface="+mn-lt"/>
                          <a:ea typeface="+mn-ea"/>
                          <a:cs typeface="+mn-cs"/>
                        </a:rPr>
                        <a:t>Director</a:t>
                      </a:r>
                    </a:p>
                    <a:p>
                      <a:pPr algn="ctr"/>
                      <a:r>
                        <a:rPr lang="en-US" sz="1400" kern="1200">
                          <a:solidFill>
                            <a:schemeClr val="bg1"/>
                          </a:solidFill>
                          <a:effectLst/>
                          <a:latin typeface="+mn-lt"/>
                          <a:ea typeface="+mn-ea"/>
                          <a:cs typeface="+mn-cs"/>
                        </a:rPr>
                        <a:t>Program Management Division</a:t>
                      </a:r>
                    </a:p>
                    <a:p>
                      <a:pPr algn="ctr"/>
                      <a:r>
                        <a:rPr lang="en-US" sz="1400" kern="1200">
                          <a:solidFill>
                            <a:schemeClr val="bg1"/>
                          </a:solidFill>
                          <a:effectLst/>
                          <a:latin typeface="+mn-lt"/>
                          <a:ea typeface="+mn-ea"/>
                          <a:cs typeface="+mn-cs"/>
                        </a:rPr>
                        <a:t>Office of Acquisition Management</a:t>
                      </a:r>
                    </a:p>
                    <a:p>
                      <a:pPr algn="ctr"/>
                      <a:r>
                        <a:rPr lang="en-US" sz="1400" u="sng" kern="1200">
                          <a:solidFill>
                            <a:schemeClr val="bg1"/>
                          </a:solidFill>
                          <a:effectLst/>
                          <a:latin typeface="+mn-lt"/>
                          <a:ea typeface="+mn-ea"/>
                          <a:cs typeface="+mn-cs"/>
                        </a:rPr>
                        <a:t>dbare@doc.gov</a:t>
                      </a:r>
                    </a:p>
                    <a:p>
                      <a:pPr algn="ctr"/>
                      <a:r>
                        <a:rPr lang="en-US" sz="1400" kern="1200">
                          <a:solidFill>
                            <a:schemeClr val="bg1"/>
                          </a:solidFill>
                          <a:effectLst/>
                          <a:latin typeface="+mn-lt"/>
                          <a:ea typeface="+mn-ea"/>
                          <a:cs typeface="+mn-cs"/>
                        </a:rPr>
                        <a:t>202.923.8842</a:t>
                      </a: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33</a:t>
            </a:fld>
            <a:endParaRPr lang="en-US" b="1">
              <a:solidFill>
                <a:schemeClr val="bg1">
                  <a:lumMod val="75000"/>
                </a:schemeClr>
              </a:solidFill>
              <a:latin typeface="Bradley Hand ITC" panose="03070402050302030203" pitchFamily="66" charset="0"/>
            </a:endParaRPr>
          </a:p>
        </p:txBody>
      </p:sp>
      <p:grpSp>
        <p:nvGrpSpPr>
          <p:cNvPr id="10" name="Graphic 13" descr="Single gear outline">
            <a:extLst>
              <a:ext uri="{FF2B5EF4-FFF2-40B4-BE49-F238E27FC236}">
                <a16:creationId xmlns:a16="http://schemas.microsoft.com/office/drawing/2014/main" id="{8AD7B6EA-81E8-8569-F010-3D26D13A8D64}"/>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E717BC58-DDA8-A309-F21F-FCCB777F6931}"/>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F5E79F5A-0B1D-DD17-DAAE-4228A1339CAC}"/>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AC6E5F0C-635A-0B76-AC92-5FF3317DE9B6}"/>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A9558470-E694-52A3-0DB4-EB7147D3290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A262429-2A88-6E4D-27B1-D431124D0389}"/>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0689880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512993441"/>
              </p:ext>
            </p:extLst>
          </p:nvPr>
        </p:nvGraphicFramePr>
        <p:xfrm>
          <a:off x="2221504" y="3315940"/>
          <a:ext cx="9743086" cy="2773098"/>
        </p:xfrm>
        <a:graphic>
          <a:graphicData uri="http://schemas.openxmlformats.org/drawingml/2006/table">
            <a:tbl>
              <a:tblPr firstRow="1" bandRow="1">
                <a:tableStyleId>{5C22544A-7EE6-4342-B048-85BDC9FD1C3A}</a:tableStyleId>
              </a:tblPr>
              <a:tblGrid>
                <a:gridCol w="2492469">
                  <a:extLst>
                    <a:ext uri="{9D8B030D-6E8A-4147-A177-3AD203B41FA5}">
                      <a16:colId xmlns:a16="http://schemas.microsoft.com/office/drawing/2014/main" val="3924788565"/>
                    </a:ext>
                  </a:extLst>
                </a:gridCol>
                <a:gridCol w="2318458">
                  <a:extLst>
                    <a:ext uri="{9D8B030D-6E8A-4147-A177-3AD203B41FA5}">
                      <a16:colId xmlns:a16="http://schemas.microsoft.com/office/drawing/2014/main" val="903533715"/>
                    </a:ext>
                  </a:extLst>
                </a:gridCol>
                <a:gridCol w="4932159">
                  <a:extLst>
                    <a:ext uri="{9D8B030D-6E8A-4147-A177-3AD203B41FA5}">
                      <a16:colId xmlns:a16="http://schemas.microsoft.com/office/drawing/2014/main" val="3539900019"/>
                    </a:ext>
                  </a:extLst>
                </a:gridCol>
              </a:tblGrid>
              <a:tr h="548058">
                <a:tc>
                  <a:txBody>
                    <a:bodyPr/>
                    <a:lstStyle/>
                    <a:p>
                      <a:pPr algn="ctr"/>
                      <a:r>
                        <a:rPr lang="en-US" sz="1400" i="0">
                          <a:solidFill>
                            <a:schemeClr val="bg1"/>
                          </a:solidFill>
                        </a:rPr>
                        <a:t>Name/Contact</a:t>
                      </a:r>
                    </a:p>
                  </a:txBody>
                  <a:tcPr anchor="ctr">
                    <a:solidFill>
                      <a:schemeClr val="accent5">
                        <a:lumMod val="75000"/>
                      </a:schemeClr>
                    </a:solidFill>
                  </a:tcPr>
                </a:tc>
                <a:tc>
                  <a:txBody>
                    <a:bodyPr/>
                    <a:lstStyle/>
                    <a:p>
                      <a:pPr algn="ctr"/>
                      <a:r>
                        <a:rPr lang="en-US" sz="1400" i="0">
                          <a:solidFill>
                            <a:schemeClr val="bg1"/>
                          </a:solidFill>
                        </a:rPr>
                        <a:t>About Me</a:t>
                      </a:r>
                    </a:p>
                  </a:txBody>
                  <a:tcPr anchor="ctr">
                    <a:solidFill>
                      <a:schemeClr val="accent5">
                        <a:lumMod val="75000"/>
                      </a:schemeClr>
                    </a:solidFill>
                  </a:tcPr>
                </a:tc>
                <a:tc>
                  <a:txBody>
                    <a:bodyPr/>
                    <a:lstStyle/>
                    <a:p>
                      <a:pPr algn="ctr"/>
                      <a:r>
                        <a:rPr lang="en-US" sz="1400" i="0">
                          <a:solidFill>
                            <a:schemeClr val="bg1"/>
                          </a:solidFill>
                        </a:rPr>
                        <a:t>Introduction</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r>
                        <a:rPr lang="en-US" sz="1400" b="1" i="0">
                          <a:solidFill>
                            <a:schemeClr val="bg1"/>
                          </a:solidFill>
                          <a:latin typeface="+mn-lt"/>
                        </a:rPr>
                        <a:t>Elliott Jones</a:t>
                      </a:r>
                    </a:p>
                    <a:p>
                      <a:endParaRPr lang="en-US" sz="1400" i="0">
                        <a:solidFill>
                          <a:schemeClr val="bg1"/>
                        </a:solidFill>
                        <a:latin typeface="+mn-lt"/>
                      </a:endParaRPr>
                    </a:p>
                    <a:p>
                      <a:r>
                        <a:rPr lang="en-US" sz="1400" i="0">
                          <a:solidFill>
                            <a:schemeClr val="bg1"/>
                          </a:solidFill>
                          <a:latin typeface="+mn-lt"/>
                        </a:rPr>
                        <a:t>Senior Procurement Analyst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Office of Acquisition Management</a:t>
                      </a:r>
                    </a:p>
                    <a:p>
                      <a:r>
                        <a:rPr lang="en-US" sz="1400" i="0">
                          <a:solidFill>
                            <a:schemeClr val="bg1"/>
                          </a:solidFill>
                          <a:latin typeface="+mn-lt"/>
                          <a:hlinkClick r:id="rId5">
                            <a:extLst>
                              <a:ext uri="{A12FA001-AC4F-418D-AE19-62706E023703}">
                                <ahyp:hlinkClr xmlns:ahyp="http://schemas.microsoft.com/office/drawing/2018/hyperlinkcolor" val="tx"/>
                              </a:ext>
                            </a:extLst>
                          </a:hlinkClick>
                        </a:rPr>
                        <a:t>ejones4@doc.gov</a:t>
                      </a:r>
                      <a:endParaRPr lang="en-US" sz="1400" i="0">
                        <a:solidFill>
                          <a:schemeClr val="bg1"/>
                        </a:solidFill>
                        <a:latin typeface="+mn-lt"/>
                      </a:endParaRPr>
                    </a:p>
                    <a:p>
                      <a:r>
                        <a:rPr lang="en-US" sz="1400" i="0">
                          <a:solidFill>
                            <a:schemeClr val="bg1"/>
                          </a:solidFill>
                          <a:latin typeface="+mn-lt"/>
                        </a:rPr>
                        <a:t>202.482.6120</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0" kern="1200">
                          <a:solidFill>
                            <a:schemeClr val="bg1"/>
                          </a:solidFill>
                          <a:effectLst/>
                          <a:latin typeface="+mn-lt"/>
                          <a:ea typeface="+mn-ea"/>
                          <a:cs typeface="+mn-cs"/>
                        </a:rPr>
                        <a:t>Elliott is a huge soccer fan and is an avid backpacker.  </a:t>
                      </a:r>
                    </a:p>
                    <a:p>
                      <a:endParaRPr lang="en-US" sz="1400" i="0">
                        <a:solidFill>
                          <a:schemeClr val="bg1"/>
                        </a:solidFill>
                        <a:latin typeface="+mn-lt"/>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0" kern="1200">
                          <a:solidFill>
                            <a:schemeClr val="bg1"/>
                          </a:solidFill>
                          <a:effectLst/>
                          <a:latin typeface="+mn-lt"/>
                          <a:ea typeface="+mn-ea"/>
                          <a:cs typeface="+mn-cs"/>
                        </a:rPr>
                        <a:t>Elliott is a Senior Contracting Professional experienced in executing wide-ranging acquisition strategies in support of organizations goals and objectives. He is an expert of contracting actions, directing the contracting program, and guiding execution through best-value contracting processes. In addition, he is adept at maintaining solid business relations with the contractor, program, and technical senior management officials on existing and proposed acquisitions. Among his various acquisition responsibilities at the Department of Commerce, he currently serves as the Department’s Acquisition Innovation Advocate.</a:t>
                      </a: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34</a:t>
            </a:fld>
            <a:endParaRPr lang="en-US" b="1">
              <a:solidFill>
                <a:schemeClr val="bg1">
                  <a:lumMod val="75000"/>
                </a:schemeClr>
              </a:solidFill>
              <a:latin typeface="Bradley Hand ITC" panose="03070402050302030203" pitchFamily="66" charset="0"/>
            </a:endParaRPr>
          </a:p>
        </p:txBody>
      </p:sp>
      <p:grpSp>
        <p:nvGrpSpPr>
          <p:cNvPr id="10" name="Graphic 13" descr="Single gear outline">
            <a:extLst>
              <a:ext uri="{FF2B5EF4-FFF2-40B4-BE49-F238E27FC236}">
                <a16:creationId xmlns:a16="http://schemas.microsoft.com/office/drawing/2014/main" id="{5E4FF40A-BCC8-C5A6-B996-96EA3A97E1C0}"/>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63944E26-2BFB-0099-0BB2-EED513345580}"/>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560842D4-5C99-56A2-AB4B-FC38FC0AA832}"/>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pic>
        <p:nvPicPr>
          <p:cNvPr id="3" name="Picture 2">
            <a:extLst>
              <a:ext uri="{FF2B5EF4-FFF2-40B4-BE49-F238E27FC236}">
                <a16:creationId xmlns:a16="http://schemas.microsoft.com/office/drawing/2014/main" id="{295F0957-2FF6-6AD5-7C18-33CC48EA3D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9703" y="3311685"/>
            <a:ext cx="1614306" cy="2239565"/>
          </a:xfrm>
          <a:prstGeom prst="rect">
            <a:avLst/>
          </a:prstGeom>
        </p:spPr>
      </p:pic>
      <p:grpSp>
        <p:nvGrpSpPr>
          <p:cNvPr id="15" name="Graphic 13" descr="Single gear outline">
            <a:extLst>
              <a:ext uri="{FF2B5EF4-FFF2-40B4-BE49-F238E27FC236}">
                <a16:creationId xmlns:a16="http://schemas.microsoft.com/office/drawing/2014/main" id="{91E205D1-A2E2-1349-951F-4193B5B5FF8F}"/>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5B2E7BE7-187D-57F8-E861-E07B859D633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8CB0A2DA-69A3-A6B8-FB17-6CA1132A3C1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9365609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878399614"/>
              </p:ext>
            </p:extLst>
          </p:nvPr>
        </p:nvGraphicFramePr>
        <p:xfrm>
          <a:off x="2221504" y="3315940"/>
          <a:ext cx="9743086" cy="3413178"/>
        </p:xfrm>
        <a:graphic>
          <a:graphicData uri="http://schemas.openxmlformats.org/drawingml/2006/table">
            <a:tbl>
              <a:tblPr firstRow="1" bandRow="1">
                <a:tableStyleId>{5C22544A-7EE6-4342-B048-85BDC9FD1C3A}</a:tableStyleId>
              </a:tblPr>
              <a:tblGrid>
                <a:gridCol w="2492469">
                  <a:extLst>
                    <a:ext uri="{9D8B030D-6E8A-4147-A177-3AD203B41FA5}">
                      <a16:colId xmlns:a16="http://schemas.microsoft.com/office/drawing/2014/main" val="3924788565"/>
                    </a:ext>
                  </a:extLst>
                </a:gridCol>
                <a:gridCol w="2318458">
                  <a:extLst>
                    <a:ext uri="{9D8B030D-6E8A-4147-A177-3AD203B41FA5}">
                      <a16:colId xmlns:a16="http://schemas.microsoft.com/office/drawing/2014/main" val="903533715"/>
                    </a:ext>
                  </a:extLst>
                </a:gridCol>
                <a:gridCol w="4932159">
                  <a:extLst>
                    <a:ext uri="{9D8B030D-6E8A-4147-A177-3AD203B41FA5}">
                      <a16:colId xmlns:a16="http://schemas.microsoft.com/office/drawing/2014/main" val="3539900019"/>
                    </a:ext>
                  </a:extLst>
                </a:gridCol>
              </a:tblGrid>
              <a:tr h="548058">
                <a:tc>
                  <a:txBody>
                    <a:bodyPr/>
                    <a:lstStyle/>
                    <a:p>
                      <a:pPr algn="ctr"/>
                      <a:r>
                        <a:rPr lang="en-US" sz="1400">
                          <a:solidFill>
                            <a:schemeClr val="bg1"/>
                          </a:solidFill>
                        </a:rPr>
                        <a:t>Name/Contact</a:t>
                      </a:r>
                    </a:p>
                  </a:txBody>
                  <a:tcPr anchor="ctr">
                    <a:solidFill>
                      <a:schemeClr val="accent5">
                        <a:lumMod val="75000"/>
                      </a:schemeClr>
                    </a:solidFill>
                  </a:tcPr>
                </a:tc>
                <a:tc>
                  <a:txBody>
                    <a:bodyPr/>
                    <a:lstStyle/>
                    <a:p>
                      <a:pPr algn="ctr"/>
                      <a:r>
                        <a:rPr lang="en-US" sz="1400">
                          <a:solidFill>
                            <a:schemeClr val="bg1"/>
                          </a:solidFill>
                        </a:rPr>
                        <a:t>About Me</a:t>
                      </a:r>
                    </a:p>
                  </a:txBody>
                  <a:tcPr anchor="ctr">
                    <a:solidFill>
                      <a:schemeClr val="accent5">
                        <a:lumMod val="75000"/>
                      </a:schemeClr>
                    </a:solidFill>
                  </a:tcPr>
                </a:tc>
                <a:tc>
                  <a:txBody>
                    <a:bodyPr/>
                    <a:lstStyle/>
                    <a:p>
                      <a:pPr algn="ctr"/>
                      <a:r>
                        <a:rPr lang="en-US" sz="1400">
                          <a:solidFill>
                            <a:schemeClr val="bg1"/>
                          </a:solidFill>
                        </a:rPr>
                        <a:t>Introduction</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r>
                        <a:rPr lang="en-US" sz="1400" b="1">
                          <a:solidFill>
                            <a:schemeClr val="bg1"/>
                          </a:solidFill>
                          <a:latin typeface="+mn-lt"/>
                        </a:rPr>
                        <a:t>Marcelle Loveday</a:t>
                      </a:r>
                    </a:p>
                    <a:p>
                      <a:endParaRPr lang="en-US" sz="1400">
                        <a:solidFill>
                          <a:schemeClr val="bg1"/>
                        </a:solidFill>
                        <a:latin typeface="+mn-lt"/>
                      </a:endParaRPr>
                    </a:p>
                    <a:p>
                      <a:r>
                        <a:rPr lang="en-US" sz="1400" kern="1200">
                          <a:solidFill>
                            <a:schemeClr val="bg1"/>
                          </a:solidFill>
                          <a:effectLst/>
                          <a:latin typeface="+mn-lt"/>
                          <a:ea typeface="+mn-ea"/>
                          <a:cs typeface="+mn-cs"/>
                        </a:rPr>
                        <a:t>Chief, Acquisition Policy &amp; Human Capital Branch</a:t>
                      </a:r>
                    </a:p>
                    <a:p>
                      <a:r>
                        <a:rPr lang="en-US" sz="1400" kern="1200">
                          <a:solidFill>
                            <a:schemeClr val="bg1"/>
                          </a:solidFill>
                          <a:effectLst/>
                          <a:latin typeface="+mn-lt"/>
                          <a:ea typeface="+mn-ea"/>
                          <a:cs typeface="+mn-cs"/>
                        </a:rPr>
                        <a:t>Acquisition Policy and Oversight Division</a:t>
                      </a:r>
                    </a:p>
                    <a:p>
                      <a:r>
                        <a:rPr lang="en-US" sz="1400" kern="1200">
                          <a:solidFill>
                            <a:schemeClr val="bg1"/>
                          </a:solidFill>
                          <a:effectLst/>
                          <a:latin typeface="+mn-lt"/>
                          <a:ea typeface="+mn-ea"/>
                          <a:cs typeface="+mn-cs"/>
                        </a:rPr>
                        <a:t>Office of Acquisition Management</a:t>
                      </a:r>
                    </a:p>
                    <a:p>
                      <a:r>
                        <a:rPr lang="en-US" sz="1400" u="sng" kern="1200">
                          <a:solidFill>
                            <a:schemeClr val="bg1"/>
                          </a:solidFill>
                          <a:effectLst/>
                          <a:latin typeface="+mn-lt"/>
                          <a:ea typeface="+mn-ea"/>
                          <a:cs typeface="+mn-cs"/>
                          <a:hlinkClick r:id="rId5">
                            <a:extLst>
                              <a:ext uri="{A12FA001-AC4F-418D-AE19-62706E023703}">
                                <ahyp:hlinkClr xmlns:ahyp="http://schemas.microsoft.com/office/drawing/2018/hyperlinkcolor" val="tx"/>
                              </a:ext>
                            </a:extLst>
                          </a:hlinkClick>
                        </a:rPr>
                        <a:t>mloveday@doc.gov</a:t>
                      </a:r>
                      <a:endParaRPr lang="en-US" sz="1400" kern="1200">
                        <a:solidFill>
                          <a:schemeClr val="bg1"/>
                        </a:solidFill>
                        <a:effectLst/>
                        <a:latin typeface="+mn-lt"/>
                        <a:ea typeface="+mn-ea"/>
                        <a:cs typeface="+mn-cs"/>
                      </a:endParaRPr>
                    </a:p>
                    <a:p>
                      <a:r>
                        <a:rPr lang="en-US" sz="1400" kern="1200">
                          <a:solidFill>
                            <a:schemeClr val="bg1"/>
                          </a:solidFill>
                          <a:effectLst/>
                          <a:latin typeface="+mn-lt"/>
                          <a:ea typeface="+mn-ea"/>
                          <a:cs typeface="+mn-cs"/>
                        </a:rPr>
                        <a:t>202.482.5519</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Marcelle has played the violin since she was 4-years old.</a:t>
                      </a:r>
                    </a:p>
                    <a:p>
                      <a:endParaRPr lang="en-US" sz="1400">
                        <a:solidFill>
                          <a:schemeClr val="bg1"/>
                        </a:solidFill>
                        <a:latin typeface="+mn-lt"/>
                      </a:endParaRPr>
                    </a:p>
                  </a:txBody>
                  <a:tcPr>
                    <a:noFill/>
                  </a:tcPr>
                </a:tc>
                <a:tc>
                  <a:txBody>
                    <a:bodyPr/>
                    <a:lstStyle/>
                    <a:p>
                      <a:r>
                        <a:rPr lang="en-US" sz="1400" kern="1200">
                          <a:solidFill>
                            <a:schemeClr val="bg1"/>
                          </a:solidFill>
                          <a:effectLst/>
                          <a:latin typeface="+mn-lt"/>
                          <a:ea typeface="+mn-ea"/>
                          <a:cs typeface="+mn-cs"/>
                        </a:rPr>
                        <a:t>After spending time in local government, Marcelle became a Contract Specialist in the Department of Homeland Security’s (DHS) Acquisition Professional Career Program, rotating between the Transportation Security Administration (TSA), the Federal Emergency Management Agency (FEMA), and the Office of Procurement Operations at DHS headquarters. She joined FEMA in 2011 where she became the team lead for the Response division and was the recipient of the DHS award for innovation and efficiency. In 2014, she joined NOAA as the Branch Chief for Information Technology Services. Following, she was promoted to the Division’s Deputy Director and then the Division’s Director.  In 2019 she became the Director of the Policy and Oversight Division before moving to DOC in her current position.</a:t>
                      </a: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35</a:t>
            </a:fld>
            <a:endParaRPr lang="en-US" b="1">
              <a:solidFill>
                <a:schemeClr val="bg1">
                  <a:lumMod val="75000"/>
                </a:schemeClr>
              </a:solidFill>
              <a:latin typeface="Bradley Hand ITC" panose="03070402050302030203" pitchFamily="66" charset="0"/>
            </a:endParaRPr>
          </a:p>
        </p:txBody>
      </p:sp>
      <p:pic>
        <p:nvPicPr>
          <p:cNvPr id="3" name="Picture 2" descr="A person with blonde hair&#10;&#10;Description automatically generated with medium confidence">
            <a:extLst>
              <a:ext uri="{FF2B5EF4-FFF2-40B4-BE49-F238E27FC236}">
                <a16:creationId xmlns:a16="http://schemas.microsoft.com/office/drawing/2014/main" id="{DE977E9E-8CBD-70D6-A59E-ED64DB0D19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0473" y="3311685"/>
            <a:ext cx="1684417" cy="2542577"/>
          </a:xfrm>
          <a:prstGeom prst="rect">
            <a:avLst/>
          </a:prstGeom>
        </p:spPr>
      </p:pic>
      <p:grpSp>
        <p:nvGrpSpPr>
          <p:cNvPr id="13" name="Graphic 13" descr="Single gear outline">
            <a:extLst>
              <a:ext uri="{FF2B5EF4-FFF2-40B4-BE49-F238E27FC236}">
                <a16:creationId xmlns:a16="http://schemas.microsoft.com/office/drawing/2014/main" id="{1330EC6B-5934-8B82-2032-EB86B24DA792}"/>
              </a:ext>
            </a:extLst>
          </p:cNvPr>
          <p:cNvGrpSpPr/>
          <p:nvPr/>
        </p:nvGrpSpPr>
        <p:grpSpPr>
          <a:xfrm>
            <a:off x="932974" y="673181"/>
            <a:ext cx="648652" cy="647861"/>
            <a:chOff x="5772150" y="3105150"/>
            <a:chExt cx="648652" cy="647861"/>
          </a:xfrm>
          <a:solidFill>
            <a:srgbClr val="FFC000"/>
          </a:solidFill>
        </p:grpSpPr>
        <p:sp>
          <p:nvSpPr>
            <p:cNvPr id="14" name="Freeform: Shape 13">
              <a:extLst>
                <a:ext uri="{FF2B5EF4-FFF2-40B4-BE49-F238E27FC236}">
                  <a16:creationId xmlns:a16="http://schemas.microsoft.com/office/drawing/2014/main" id="{D81F50AC-B313-7B42-9529-76B259A66AAA}"/>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EB1A142B-93CC-21B0-AACB-3583FAC82D5C}"/>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6" name="Graphic 13" descr="Single gear outline">
            <a:extLst>
              <a:ext uri="{FF2B5EF4-FFF2-40B4-BE49-F238E27FC236}">
                <a16:creationId xmlns:a16="http://schemas.microsoft.com/office/drawing/2014/main" id="{E7CBA6DA-8885-4AF2-997B-964EDA07257C}"/>
              </a:ext>
            </a:extLst>
          </p:cNvPr>
          <p:cNvGrpSpPr/>
          <p:nvPr/>
        </p:nvGrpSpPr>
        <p:grpSpPr>
          <a:xfrm>
            <a:off x="1086326" y="36553"/>
            <a:ext cx="648652" cy="647861"/>
            <a:chOff x="5772150" y="3105150"/>
            <a:chExt cx="648652" cy="647861"/>
          </a:xfrm>
          <a:solidFill>
            <a:srgbClr val="0070C0"/>
          </a:solidFill>
        </p:grpSpPr>
        <p:sp>
          <p:nvSpPr>
            <p:cNvPr id="17" name="Freeform: Shape 16">
              <a:extLst>
                <a:ext uri="{FF2B5EF4-FFF2-40B4-BE49-F238E27FC236}">
                  <a16:creationId xmlns:a16="http://schemas.microsoft.com/office/drawing/2014/main" id="{ED750F2D-66DE-1A34-F9B2-C1F6900148E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48EBDDB-AD01-AF8E-B5F0-C28D5A6E1EE1}"/>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712844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4168630985"/>
              </p:ext>
            </p:extLst>
          </p:nvPr>
        </p:nvGraphicFramePr>
        <p:xfrm>
          <a:off x="3373821" y="3189816"/>
          <a:ext cx="5234151" cy="2239565"/>
        </p:xfrm>
        <a:graphic>
          <a:graphicData uri="http://schemas.openxmlformats.org/drawingml/2006/table">
            <a:tbl>
              <a:tblPr firstRow="1" bandRow="1">
                <a:tableStyleId>{5C22544A-7EE6-4342-B048-85BDC9FD1C3A}</a:tableStyleId>
              </a:tblPr>
              <a:tblGrid>
                <a:gridCol w="5234151">
                  <a:extLst>
                    <a:ext uri="{9D8B030D-6E8A-4147-A177-3AD203B41FA5}">
                      <a16:colId xmlns:a16="http://schemas.microsoft.com/office/drawing/2014/main" val="3924788565"/>
                    </a:ext>
                  </a:extLst>
                </a:gridCol>
              </a:tblGrid>
              <a:tr h="548058">
                <a:tc>
                  <a:txBody>
                    <a:bodyPr/>
                    <a:lstStyle/>
                    <a:p>
                      <a:pPr algn="ctr"/>
                      <a:r>
                        <a:rPr lang="en-US" sz="1400">
                          <a:solidFill>
                            <a:schemeClr val="accent5">
                              <a:lumMod val="20000"/>
                              <a:lumOff val="80000"/>
                            </a:schemeClr>
                          </a:solidFill>
                        </a:rPr>
                        <a:t>Name/Contact</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pPr algn="ctr"/>
                      <a:endParaRPr lang="en-US" sz="900" b="1">
                        <a:solidFill>
                          <a:schemeClr val="bg1"/>
                        </a:solidFill>
                        <a:latin typeface="+mn-lt"/>
                      </a:endParaRPr>
                    </a:p>
                    <a:p>
                      <a:pPr algn="ctr"/>
                      <a:r>
                        <a:rPr lang="en-US" sz="1400" b="1">
                          <a:solidFill>
                            <a:schemeClr val="bg1"/>
                          </a:solidFill>
                          <a:latin typeface="+mn-lt"/>
                        </a:rPr>
                        <a:t>Virna Winters</a:t>
                      </a:r>
                    </a:p>
                    <a:p>
                      <a:pPr algn="ctr"/>
                      <a:endParaRPr lang="en-US" sz="1400">
                        <a:solidFill>
                          <a:schemeClr val="bg1"/>
                        </a:solidFill>
                        <a:latin typeface="+mn-lt"/>
                      </a:endParaRPr>
                    </a:p>
                    <a:p>
                      <a:pPr algn="ctr"/>
                      <a:r>
                        <a:rPr lang="en-US" sz="1400">
                          <a:solidFill>
                            <a:schemeClr val="bg1"/>
                          </a:solidFill>
                          <a:latin typeface="+mn-lt"/>
                        </a:rPr>
                        <a:t>Acting Deputy for Procurement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a:solidFill>
                            <a:schemeClr val="bg1"/>
                          </a:solidFill>
                          <a:effectLst/>
                          <a:latin typeface="+mn-lt"/>
                          <a:ea typeface="+mn-ea"/>
                          <a:cs typeface="+mn-cs"/>
                        </a:rPr>
                        <a:t>Office of Acquisition Management</a:t>
                      </a:r>
                    </a:p>
                    <a:p>
                      <a:pPr algn="ctr"/>
                      <a:r>
                        <a:rPr lang="en-US" sz="1400">
                          <a:solidFill>
                            <a:schemeClr val="bg1"/>
                          </a:solidFill>
                          <a:latin typeface="+mn-lt"/>
                          <a:hlinkClick r:id="rId5">
                            <a:extLst>
                              <a:ext uri="{A12FA001-AC4F-418D-AE19-62706E023703}">
                                <ahyp:hlinkClr xmlns:ahyp="http://schemas.microsoft.com/office/drawing/2018/hyperlinkcolor" val="tx"/>
                              </a:ext>
                            </a:extLst>
                          </a:hlinkClick>
                        </a:rPr>
                        <a:t>vwinters@doc.gov</a:t>
                      </a:r>
                      <a:endParaRPr lang="en-US" sz="1400">
                        <a:solidFill>
                          <a:schemeClr val="bg1"/>
                        </a:solidFill>
                        <a:latin typeface="+mn-lt"/>
                      </a:endParaRPr>
                    </a:p>
                    <a:p>
                      <a:pPr algn="ctr"/>
                      <a:r>
                        <a:rPr lang="en-US" sz="1400">
                          <a:solidFill>
                            <a:schemeClr val="bg1"/>
                          </a:solidFill>
                          <a:latin typeface="+mn-lt"/>
                        </a:rPr>
                        <a:t>202.482.3483</a:t>
                      </a: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36</a:t>
            </a:fld>
            <a:endParaRPr lang="en-US" b="1">
              <a:solidFill>
                <a:schemeClr val="bg1">
                  <a:lumMod val="75000"/>
                </a:schemeClr>
              </a:solidFill>
              <a:latin typeface="Bradley Hand ITC" panose="03070402050302030203" pitchFamily="66" charset="0"/>
            </a:endParaRPr>
          </a:p>
        </p:txBody>
      </p:sp>
      <p:grpSp>
        <p:nvGrpSpPr>
          <p:cNvPr id="10" name="Graphic 13" descr="Single gear outline">
            <a:extLst>
              <a:ext uri="{FF2B5EF4-FFF2-40B4-BE49-F238E27FC236}">
                <a16:creationId xmlns:a16="http://schemas.microsoft.com/office/drawing/2014/main" id="{908D4CFA-D2C8-32DB-06AB-AAAD98473869}"/>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8EA8783A-ABA0-3A29-AB3A-F88DF9A85A1E}"/>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DFB6CF2B-FAC3-1AC6-053E-60CF6B18BBFA}"/>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117A078-568B-A048-0D24-C20FE3178F18}"/>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10C28C1D-935A-3304-41A4-85275E41B907}"/>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C227430-4286-C917-EEBC-A4E2E92F8091}"/>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1862368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sp>
        <p:nvSpPr>
          <p:cNvPr id="6" name="Title 1">
            <a:extLst>
              <a:ext uri="{FF2B5EF4-FFF2-40B4-BE49-F238E27FC236}">
                <a16:creationId xmlns:a16="http://schemas.microsoft.com/office/drawing/2014/main" id="{536D9139-5FCA-48CE-B0D0-93031D01208D}"/>
              </a:ext>
            </a:extLst>
          </p:cNvPr>
          <p:cNvSpPr>
            <a:spLocks noGrp="1"/>
          </p:cNvSpPr>
          <p:nvPr>
            <p:ph type="ctrTitle"/>
          </p:nvPr>
        </p:nvSpPr>
        <p:spPr>
          <a:xfrm>
            <a:off x="185725" y="600155"/>
            <a:ext cx="11506255"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Meet The </a:t>
            </a:r>
            <a:br>
              <a:rPr lang="en-US" sz="6600" u="sng">
                <a:ln w="15875">
                  <a:solidFill>
                    <a:srgbClr val="0070C0"/>
                  </a:solidFill>
                </a:ln>
                <a:solidFill>
                  <a:schemeClr val="bg1"/>
                </a:solidFill>
                <a:latin typeface="Bradley Hand ITC" panose="03070402050302030203" pitchFamily="66" charset="0"/>
              </a:rPr>
            </a:br>
            <a:r>
              <a:rPr lang="en-US" sz="6600" u="sng">
                <a:ln w="15875">
                  <a:solidFill>
                    <a:srgbClr val="0070C0"/>
                  </a:solidFill>
                </a:ln>
                <a:solidFill>
                  <a:schemeClr val="bg1"/>
                </a:solidFill>
                <a:latin typeface="Bradley Hand ITC" panose="03070402050302030203" pitchFamily="66" charset="0"/>
              </a:rPr>
              <a:t>Innovation Council</a:t>
            </a:r>
          </a:p>
        </p:txBody>
      </p:sp>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11" name="Table 5">
            <a:extLst>
              <a:ext uri="{FF2B5EF4-FFF2-40B4-BE49-F238E27FC236}">
                <a16:creationId xmlns:a16="http://schemas.microsoft.com/office/drawing/2014/main" id="{142C2018-4D38-4351-9B75-3C43825DE55F}"/>
              </a:ext>
            </a:extLst>
          </p:cNvPr>
          <p:cNvGraphicFramePr>
            <a:graphicFrameLocks noGrp="1"/>
          </p:cNvGraphicFramePr>
          <p:nvPr>
            <p:extLst>
              <p:ext uri="{D42A27DB-BD31-4B8C-83A1-F6EECF244321}">
                <p14:modId xmlns:p14="http://schemas.microsoft.com/office/powerpoint/2010/main" val="3782123894"/>
              </p:ext>
            </p:extLst>
          </p:nvPr>
        </p:nvGraphicFramePr>
        <p:xfrm>
          <a:off x="2221504" y="2906040"/>
          <a:ext cx="9743086" cy="3626538"/>
        </p:xfrm>
        <a:graphic>
          <a:graphicData uri="http://schemas.openxmlformats.org/drawingml/2006/table">
            <a:tbl>
              <a:tblPr firstRow="1" bandRow="1">
                <a:tableStyleId>{5C22544A-7EE6-4342-B048-85BDC9FD1C3A}</a:tableStyleId>
              </a:tblPr>
              <a:tblGrid>
                <a:gridCol w="2492469">
                  <a:extLst>
                    <a:ext uri="{9D8B030D-6E8A-4147-A177-3AD203B41FA5}">
                      <a16:colId xmlns:a16="http://schemas.microsoft.com/office/drawing/2014/main" val="3924788565"/>
                    </a:ext>
                  </a:extLst>
                </a:gridCol>
                <a:gridCol w="2318458">
                  <a:extLst>
                    <a:ext uri="{9D8B030D-6E8A-4147-A177-3AD203B41FA5}">
                      <a16:colId xmlns:a16="http://schemas.microsoft.com/office/drawing/2014/main" val="903533715"/>
                    </a:ext>
                  </a:extLst>
                </a:gridCol>
                <a:gridCol w="4932159">
                  <a:extLst>
                    <a:ext uri="{9D8B030D-6E8A-4147-A177-3AD203B41FA5}">
                      <a16:colId xmlns:a16="http://schemas.microsoft.com/office/drawing/2014/main" val="3539900019"/>
                    </a:ext>
                  </a:extLst>
                </a:gridCol>
              </a:tblGrid>
              <a:tr h="548058">
                <a:tc>
                  <a:txBody>
                    <a:bodyPr/>
                    <a:lstStyle/>
                    <a:p>
                      <a:pPr algn="ctr"/>
                      <a:r>
                        <a:rPr lang="en-US" sz="1400">
                          <a:solidFill>
                            <a:schemeClr val="bg1"/>
                          </a:solidFill>
                        </a:rPr>
                        <a:t>Name/Contact</a:t>
                      </a:r>
                    </a:p>
                  </a:txBody>
                  <a:tcPr anchor="ctr">
                    <a:solidFill>
                      <a:schemeClr val="accent5">
                        <a:lumMod val="75000"/>
                      </a:schemeClr>
                    </a:solidFill>
                  </a:tcPr>
                </a:tc>
                <a:tc>
                  <a:txBody>
                    <a:bodyPr/>
                    <a:lstStyle/>
                    <a:p>
                      <a:pPr algn="ctr"/>
                      <a:r>
                        <a:rPr lang="en-US" sz="1400">
                          <a:solidFill>
                            <a:schemeClr val="bg1"/>
                          </a:solidFill>
                        </a:rPr>
                        <a:t>About Me</a:t>
                      </a:r>
                    </a:p>
                  </a:txBody>
                  <a:tcPr anchor="ctr">
                    <a:solidFill>
                      <a:schemeClr val="accent5">
                        <a:lumMod val="75000"/>
                      </a:schemeClr>
                    </a:solidFill>
                  </a:tcPr>
                </a:tc>
                <a:tc>
                  <a:txBody>
                    <a:bodyPr/>
                    <a:lstStyle/>
                    <a:p>
                      <a:pPr algn="ctr"/>
                      <a:r>
                        <a:rPr lang="en-US" sz="1400">
                          <a:solidFill>
                            <a:schemeClr val="bg1"/>
                          </a:solidFill>
                        </a:rPr>
                        <a:t>Introduction</a:t>
                      </a:r>
                    </a:p>
                  </a:txBody>
                  <a:tcPr anchor="ctr">
                    <a:solidFill>
                      <a:schemeClr val="accent5">
                        <a:lumMod val="75000"/>
                      </a:schemeClr>
                    </a:solidFill>
                  </a:tcPr>
                </a:tc>
                <a:extLst>
                  <a:ext uri="{0D108BD9-81ED-4DB2-BD59-A6C34878D82A}">
                    <a16:rowId xmlns:a16="http://schemas.microsoft.com/office/drawing/2014/main" val="2788109027"/>
                  </a:ext>
                </a:extLst>
              </a:tr>
              <a:tr h="1691507">
                <a:tc>
                  <a:txBody>
                    <a:bodyPr/>
                    <a:lstStyle/>
                    <a:p>
                      <a:r>
                        <a:rPr lang="en-US" sz="1400" b="1">
                          <a:solidFill>
                            <a:schemeClr val="bg1"/>
                          </a:solidFill>
                          <a:latin typeface="+mn-lt"/>
                        </a:rPr>
                        <a:t>Dave Sheppard</a:t>
                      </a:r>
                    </a:p>
                    <a:p>
                      <a:endParaRPr lang="en-US" sz="1400">
                        <a:solidFill>
                          <a:schemeClr val="bg1"/>
                        </a:solidFill>
                        <a:latin typeface="+mn-lt"/>
                      </a:endParaRPr>
                    </a:p>
                    <a:p>
                      <a:r>
                        <a:rPr lang="en-US" sz="1400" i="0" kern="1200">
                          <a:solidFill>
                            <a:schemeClr val="bg1"/>
                          </a:solidFill>
                          <a:effectLst/>
                          <a:latin typeface="+mn-lt"/>
                          <a:ea typeface="+mn-ea"/>
                          <a:cs typeface="+mn-cs"/>
                        </a:rPr>
                        <a:t>Director, Patents Systems &amp; Services Division</a:t>
                      </a:r>
                    </a:p>
                    <a:p>
                      <a:r>
                        <a:rPr lang="en-US" sz="1400" i="0" kern="1200">
                          <a:solidFill>
                            <a:schemeClr val="bg1"/>
                          </a:solidFill>
                          <a:effectLst/>
                          <a:latin typeface="+mn-lt"/>
                          <a:ea typeface="+mn-ea"/>
                          <a:cs typeface="+mn-cs"/>
                        </a:rPr>
                        <a:t>Office of Procurement</a:t>
                      </a:r>
                    </a:p>
                    <a:p>
                      <a:r>
                        <a:rPr lang="en-US" sz="1400" i="0" kern="1200">
                          <a:solidFill>
                            <a:schemeClr val="bg1"/>
                          </a:solidFill>
                          <a:effectLst/>
                          <a:latin typeface="+mn-lt"/>
                          <a:ea typeface="+mn-ea"/>
                          <a:cs typeface="+mn-cs"/>
                        </a:rPr>
                        <a:t>U.S. Patent and Trademark Office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i="0" u="sng" kern="1200">
                          <a:solidFill>
                            <a:schemeClr val="bg1"/>
                          </a:solidFill>
                          <a:effectLst/>
                          <a:latin typeface="+mn-lt"/>
                          <a:ea typeface="+mn-ea"/>
                          <a:cs typeface="+mn-cs"/>
                          <a:hlinkClick r:id="rId5">
                            <a:extLst>
                              <a:ext uri="{A12FA001-AC4F-418D-AE19-62706E023703}">
                                <ahyp:hlinkClr xmlns:ahyp="http://schemas.microsoft.com/office/drawing/2018/hyperlinkcolor" val="tx"/>
                              </a:ext>
                            </a:extLst>
                          </a:hlinkClick>
                        </a:rPr>
                        <a:t>david.sheppard@uspto.gov</a:t>
                      </a:r>
                      <a:endParaRPr lang="en-US" sz="1400" i="0" kern="1200">
                        <a:solidFill>
                          <a:schemeClr val="bg1"/>
                        </a:solidFill>
                        <a:effectLst/>
                        <a:latin typeface="+mn-lt"/>
                        <a:ea typeface="+mn-ea"/>
                        <a:cs typeface="+mn-cs"/>
                      </a:endParaRPr>
                    </a:p>
                    <a:p>
                      <a:r>
                        <a:rPr lang="en-US" sz="1400" i="0" kern="1200">
                          <a:solidFill>
                            <a:schemeClr val="bg1"/>
                          </a:solidFill>
                          <a:effectLst/>
                          <a:latin typeface="+mn-lt"/>
                          <a:ea typeface="+mn-ea"/>
                          <a:cs typeface="+mn-cs"/>
                        </a:rPr>
                        <a:t>571.272.3266</a:t>
                      </a:r>
                    </a:p>
                  </a:txBody>
                  <a:tcPr>
                    <a:noFill/>
                  </a:tcPr>
                </a:tc>
                <a:tc>
                  <a:txBody>
                    <a:bodyPr/>
                    <a:lstStyle/>
                    <a:p>
                      <a:r>
                        <a:rPr lang="en-US" sz="1400" b="0" i="0" kern="1200">
                          <a:solidFill>
                            <a:schemeClr val="bg1"/>
                          </a:solidFill>
                          <a:effectLst/>
                          <a:latin typeface="+mn-lt"/>
                          <a:ea typeface="+mn-ea"/>
                          <a:cs typeface="+mn-cs"/>
                        </a:rPr>
                        <a:t>Dave has been taking jujitsu for years and helps teach classes.</a:t>
                      </a:r>
                      <a:endParaRPr lang="en-US" sz="1400">
                        <a:solidFill>
                          <a:schemeClr val="bg1"/>
                        </a:solidFill>
                        <a:latin typeface="+mn-lt"/>
                      </a:endParaRPr>
                    </a:p>
                  </a:txBody>
                  <a:tcPr>
                    <a:noFill/>
                  </a:tcPr>
                </a:tc>
                <a:tc>
                  <a:txBody>
                    <a:bodyPr/>
                    <a:lstStyle/>
                    <a:p>
                      <a:r>
                        <a:rPr lang="en-US" sz="1400" kern="1200">
                          <a:solidFill>
                            <a:schemeClr val="bg1"/>
                          </a:solidFill>
                          <a:effectLst/>
                          <a:latin typeface="+mn-lt"/>
                          <a:ea typeface="+mn-ea"/>
                          <a:cs typeface="+mn-cs"/>
                        </a:rPr>
                        <a:t>Dave began his career at the Defense Intelligence Agency (DIA), where he became known for his price analysis and ability to award and administer contracts for unique requirements that were FFP, FFP Level of Effort, Labor Hour, and Time and Material. He also had the opportunity to work for the Defense Procurement and Acquisition Policy  office in the Service acquisition directorate where he drafted papers on policy issues and fielded questions from Congress. Dave then began working at the USPTO supporting the Vendor Management Division until he became a Contract Specialist in OP. He has worked in the OCIO systems division as a Contract Specialist and Contracting Officer Team Lead. He is passionate about using innovation techniques, is FAC-C Level III certified, and received his Bachelor’s degree after serving 5 years in the Navy as a Hospital Corpsman.</a:t>
                      </a:r>
                      <a:endParaRPr lang="en-US" sz="1400">
                        <a:solidFill>
                          <a:schemeClr val="bg1"/>
                        </a:solidFill>
                        <a:latin typeface="+mn-lt"/>
                      </a:endParaRPr>
                    </a:p>
                  </a:txBody>
                  <a:tcPr>
                    <a:noFill/>
                  </a:tcPr>
                </a:tc>
                <a:extLst>
                  <a:ext uri="{0D108BD9-81ED-4DB2-BD59-A6C34878D82A}">
                    <a16:rowId xmlns:a16="http://schemas.microsoft.com/office/drawing/2014/main" val="3641933095"/>
                  </a:ext>
                </a:extLst>
              </a:tr>
            </a:tbl>
          </a:graphicData>
        </a:graphic>
      </p:graphicFrame>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37</a:t>
            </a:fld>
            <a:endParaRPr lang="en-US" b="1">
              <a:solidFill>
                <a:schemeClr val="bg1">
                  <a:lumMod val="75000"/>
                </a:schemeClr>
              </a:solidFill>
              <a:latin typeface="Bradley Hand ITC" panose="03070402050302030203" pitchFamily="66" charset="0"/>
            </a:endParaRPr>
          </a:p>
        </p:txBody>
      </p:sp>
      <p:grpSp>
        <p:nvGrpSpPr>
          <p:cNvPr id="10" name="Graphic 13" descr="Single gear outline">
            <a:extLst>
              <a:ext uri="{FF2B5EF4-FFF2-40B4-BE49-F238E27FC236}">
                <a16:creationId xmlns:a16="http://schemas.microsoft.com/office/drawing/2014/main" id="{73C15BC2-0A83-FD5B-19FA-6A83B56AE448}"/>
              </a:ext>
            </a:extLst>
          </p:cNvPr>
          <p:cNvGrpSpPr/>
          <p:nvPr/>
        </p:nvGrpSpPr>
        <p:grpSpPr>
          <a:xfrm>
            <a:off x="932974" y="673181"/>
            <a:ext cx="648652" cy="647861"/>
            <a:chOff x="5772150" y="3105150"/>
            <a:chExt cx="648652" cy="647861"/>
          </a:xfrm>
          <a:solidFill>
            <a:srgbClr val="FFC000"/>
          </a:solidFill>
        </p:grpSpPr>
        <p:sp>
          <p:nvSpPr>
            <p:cNvPr id="13" name="Freeform: Shape 12">
              <a:extLst>
                <a:ext uri="{FF2B5EF4-FFF2-40B4-BE49-F238E27FC236}">
                  <a16:creationId xmlns:a16="http://schemas.microsoft.com/office/drawing/2014/main" id="{5150054E-72D7-F9D2-1D86-48BC947C9D8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FB5F7B4-8C46-6EE2-27FC-CC4592AD2D30}"/>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pic>
        <p:nvPicPr>
          <p:cNvPr id="3" name="Picture 2">
            <a:extLst>
              <a:ext uri="{FF2B5EF4-FFF2-40B4-BE49-F238E27FC236}">
                <a16:creationId xmlns:a16="http://schemas.microsoft.com/office/drawing/2014/main" id="{BC62DFE8-C267-218E-5472-8CBC477C83CF}"/>
              </a:ext>
            </a:extLst>
          </p:cNvPr>
          <p:cNvPicPr>
            <a:picLocks noChangeAspect="1"/>
          </p:cNvPicPr>
          <p:nvPr/>
        </p:nvPicPr>
        <p:blipFill rotWithShape="1">
          <a:blip r:embed="rId6">
            <a:extLst>
              <a:ext uri="{28A0092B-C50C-407E-A947-70E740481C1C}">
                <a14:useLocalDpi xmlns:a14="http://schemas.microsoft.com/office/drawing/2010/main" val="0"/>
              </a:ext>
            </a:extLst>
          </a:blip>
          <a:srcRect t="17713"/>
          <a:stretch/>
        </p:blipFill>
        <p:spPr>
          <a:xfrm>
            <a:off x="233402" y="2906090"/>
            <a:ext cx="1774829" cy="2260535"/>
          </a:xfrm>
          <a:prstGeom prst="rect">
            <a:avLst/>
          </a:prstGeom>
        </p:spPr>
      </p:pic>
      <p:grpSp>
        <p:nvGrpSpPr>
          <p:cNvPr id="15" name="Graphic 13" descr="Single gear outline">
            <a:extLst>
              <a:ext uri="{FF2B5EF4-FFF2-40B4-BE49-F238E27FC236}">
                <a16:creationId xmlns:a16="http://schemas.microsoft.com/office/drawing/2014/main" id="{D7459B13-7876-2763-5051-BAC337C0B591}"/>
              </a:ext>
            </a:extLst>
          </p:cNvPr>
          <p:cNvGrpSpPr/>
          <p:nvPr/>
        </p:nvGrpSpPr>
        <p:grpSpPr>
          <a:xfrm>
            <a:off x="1086326" y="36553"/>
            <a:ext cx="648652" cy="647861"/>
            <a:chOff x="5772150" y="3105150"/>
            <a:chExt cx="648652" cy="647861"/>
          </a:xfrm>
          <a:solidFill>
            <a:srgbClr val="0070C0"/>
          </a:solidFill>
        </p:grpSpPr>
        <p:sp>
          <p:nvSpPr>
            <p:cNvPr id="16" name="Freeform: Shape 15">
              <a:extLst>
                <a:ext uri="{FF2B5EF4-FFF2-40B4-BE49-F238E27FC236}">
                  <a16:creationId xmlns:a16="http://schemas.microsoft.com/office/drawing/2014/main" id="{A0490420-7385-7995-8A64-1B4DDD31B5A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737BC67-362D-E25F-D766-2D3358B92D59}"/>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2497896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dirty="0" smtClean="0">
                <a:solidFill>
                  <a:schemeClr val="bg1">
                    <a:lumMod val="75000"/>
                  </a:schemeClr>
                </a:solidFill>
                <a:latin typeface="Bradley Hand ITC" panose="03070402050302030203" pitchFamily="66" charset="0"/>
              </a:rPr>
              <a:t>38</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410176" y="74858"/>
            <a:ext cx="9144000" cy="2387600"/>
          </a:xfrm>
        </p:spPr>
        <p:txBody>
          <a:bodyPr>
            <a:normAutofit/>
          </a:bodyPr>
          <a:lstStyle/>
          <a:p>
            <a:r>
              <a:rPr lang="en-US" sz="8800" u="sng">
                <a:ln w="15875">
                  <a:solidFill>
                    <a:srgbClr val="0070C0"/>
                  </a:solidFill>
                </a:ln>
                <a:solidFill>
                  <a:schemeClr val="bg1"/>
                </a:solidFill>
                <a:latin typeface="Bradley Hand ITC" panose="03070402050302030203" pitchFamily="66" charset="0"/>
              </a:rPr>
              <a:t>Badging Program</a:t>
            </a:r>
          </a:p>
        </p:txBody>
      </p:sp>
      <p:sp>
        <p:nvSpPr>
          <p:cNvPr id="25" name="Subtitle 2">
            <a:extLst>
              <a:ext uri="{FF2B5EF4-FFF2-40B4-BE49-F238E27FC236}">
                <a16:creationId xmlns:a16="http://schemas.microsoft.com/office/drawing/2014/main" id="{AE62D425-A5FB-4356-8590-4E614A03922A}"/>
              </a:ext>
            </a:extLst>
          </p:cNvPr>
          <p:cNvSpPr>
            <a:spLocks noGrp="1"/>
          </p:cNvSpPr>
          <p:nvPr>
            <p:ph type="subTitle" idx="1"/>
          </p:nvPr>
        </p:nvSpPr>
        <p:spPr>
          <a:xfrm>
            <a:off x="704850" y="2424153"/>
            <a:ext cx="11019473" cy="1655762"/>
          </a:xfrm>
        </p:spPr>
        <p:txBody>
          <a:bodyPr vert="horz" lIns="91440" tIns="45720" rIns="91440" bIns="45720" rtlCol="0" anchor="t">
            <a:noAutofit/>
          </a:bodyPr>
          <a:lstStyle/>
          <a:p>
            <a:pPr algn="l">
              <a:spcBef>
                <a:spcPct val="0"/>
              </a:spcBef>
            </a:pPr>
            <a:r>
              <a:rPr lang="en-US" sz="3200">
                <a:ln w="15875">
                  <a:solidFill>
                    <a:srgbClr val="74F21E">
                      <a:alpha val="39000"/>
                    </a:srgbClr>
                  </a:solidFill>
                </a:ln>
                <a:solidFill>
                  <a:schemeClr val="bg1"/>
                </a:solidFill>
                <a:latin typeface="Bradley Hand ITC"/>
                <a:ea typeface="+mj-ea"/>
                <a:cs typeface="+mj-cs"/>
              </a:rPr>
              <a:t>How does it work?</a:t>
            </a:r>
          </a:p>
          <a:p>
            <a:pPr marL="914400" indent="-452438" algn="l">
              <a:spcBef>
                <a:spcPct val="0"/>
              </a:spcBef>
              <a:buFont typeface="Wingdings" panose="05000000000000000000" pitchFamily="2" charset="2"/>
              <a:buChar char="§"/>
            </a:pPr>
            <a:r>
              <a:rPr lang="en-US" sz="3200">
                <a:solidFill>
                  <a:schemeClr val="bg1"/>
                </a:solidFill>
                <a:latin typeface="Bradley Hand ITC" panose="03070402050302030203" pitchFamily="66" charset="0"/>
              </a:rPr>
              <a:t>Open to DOC employees</a:t>
            </a:r>
          </a:p>
          <a:p>
            <a:pPr marL="914400" indent="-452438" algn="l">
              <a:spcBef>
                <a:spcPct val="0"/>
              </a:spcBef>
              <a:buFont typeface="Wingdings" panose="05000000000000000000" pitchFamily="2" charset="2"/>
              <a:buChar char="§"/>
            </a:pPr>
            <a:r>
              <a:rPr lang="en-US" sz="3200">
                <a:solidFill>
                  <a:schemeClr val="bg1"/>
                </a:solidFill>
                <a:latin typeface="Bradley Hand ITC" panose="03070402050302030203" pitchFamily="66" charset="0"/>
              </a:rPr>
              <a:t>Applications submitted to </a:t>
            </a:r>
            <a:r>
              <a:rPr lang="en-US" sz="3200">
                <a:solidFill>
                  <a:schemeClr val="bg1"/>
                </a:solidFill>
                <a:latin typeface="Bradley Hand ITC" panose="03070402050302030203" pitchFamily="66" charset="0"/>
                <a:hlinkClick r:id="rId5">
                  <a:extLst>
                    <a:ext uri="{A12FA001-AC4F-418D-AE19-62706E023703}">
                      <ahyp:hlinkClr xmlns:ahyp="http://schemas.microsoft.com/office/drawing/2018/hyperlinkcolor" val="tx"/>
                    </a:ext>
                  </a:extLst>
                </a:hlinkClick>
              </a:rPr>
              <a:t>TheLab@doc.gov</a:t>
            </a:r>
            <a:r>
              <a:rPr lang="en-US" sz="3200">
                <a:solidFill>
                  <a:schemeClr val="bg1"/>
                </a:solidFill>
                <a:latin typeface="Bradley Hand ITC" panose="03070402050302030203" pitchFamily="66" charset="0"/>
              </a:rPr>
              <a:t> </a:t>
            </a:r>
          </a:p>
          <a:p>
            <a:pPr marL="914400" indent="-452438" algn="l">
              <a:spcBef>
                <a:spcPct val="0"/>
              </a:spcBef>
              <a:buFont typeface="Wingdings" panose="05000000000000000000" pitchFamily="2" charset="2"/>
              <a:buChar char="§"/>
            </a:pPr>
            <a:r>
              <a:rPr lang="en-US" sz="3200">
                <a:solidFill>
                  <a:schemeClr val="bg1"/>
                </a:solidFill>
                <a:latin typeface="Bradley Hand ITC" panose="03070402050302030203" pitchFamily="66" charset="0"/>
              </a:rPr>
              <a:t>The Lab team verifies information and issues a badge</a:t>
            </a:r>
          </a:p>
          <a:p>
            <a:pPr marL="914400" indent="-452438" algn="l">
              <a:spcBef>
                <a:spcPct val="0"/>
              </a:spcBef>
              <a:buFont typeface="Wingdings" panose="05000000000000000000" pitchFamily="2" charset="2"/>
              <a:buChar char="§"/>
            </a:pPr>
            <a:r>
              <a:rPr lang="en-US" sz="3200">
                <a:solidFill>
                  <a:schemeClr val="bg1"/>
                </a:solidFill>
                <a:latin typeface="Bradley Hand ITC" panose="03070402050302030203" pitchFamily="66" charset="0"/>
              </a:rPr>
              <a:t>Badge levels build upon each other</a:t>
            </a:r>
          </a:p>
          <a:p>
            <a:pPr marL="914400" indent="-452438" algn="l">
              <a:spcBef>
                <a:spcPct val="0"/>
              </a:spcBef>
              <a:buFont typeface="Wingdings" panose="05000000000000000000" pitchFamily="2" charset="2"/>
              <a:buChar char="§"/>
            </a:pPr>
            <a:r>
              <a:rPr lang="en-US" sz="3200">
                <a:solidFill>
                  <a:schemeClr val="bg1"/>
                </a:solidFill>
                <a:latin typeface="Bradley Hand ITC" panose="03070402050302030203" pitchFamily="66" charset="0"/>
              </a:rPr>
              <a:t>Innovation Council, who are Bureau representatives, have voting rights to make changes to badging program</a:t>
            </a:r>
          </a:p>
          <a:p>
            <a:pPr marL="914400" indent="-452438" algn="l">
              <a:spcBef>
                <a:spcPct val="0"/>
              </a:spcBef>
              <a:buFont typeface="Wingdings" panose="05000000000000000000" pitchFamily="2" charset="2"/>
              <a:buChar char="§"/>
            </a:pPr>
            <a:r>
              <a:rPr lang="en-US" sz="3200">
                <a:solidFill>
                  <a:schemeClr val="bg1"/>
                </a:solidFill>
                <a:latin typeface="Bradley Hand ITC" panose="03070402050302030203" pitchFamily="66" charset="0"/>
              </a:rPr>
              <a:t>CLPs are granted to participants in accordance with CAM 1301.670 Appendix C for knowledge-sharing activities</a:t>
            </a:r>
          </a:p>
          <a:p>
            <a:pPr marL="685800" indent="-685800" algn="l">
              <a:spcBef>
                <a:spcPct val="0"/>
              </a:spcBef>
              <a:buFont typeface="Wingdings" panose="05000000000000000000" pitchFamily="2" charset="2"/>
              <a:buChar char="§"/>
            </a:pPr>
            <a:endParaRPr lang="en-US" sz="3200">
              <a:ln w="15875">
                <a:solidFill>
                  <a:srgbClr val="74F21E">
                    <a:alpha val="39000"/>
                  </a:srgbClr>
                </a:solidFill>
              </a:ln>
              <a:solidFill>
                <a:schemeClr val="bg1"/>
              </a:solidFill>
              <a:latin typeface="Bradley Hand ITC" panose="03070402050302030203" pitchFamily="66" charset="0"/>
              <a:ea typeface="+mj-ea"/>
              <a:cs typeface="+mj-cs"/>
            </a:endParaRPr>
          </a:p>
        </p:txBody>
      </p:sp>
    </p:spTree>
    <p:extLst>
      <p:ext uri="{BB962C8B-B14F-4D97-AF65-F5344CB8AC3E}">
        <p14:creationId xmlns:p14="http://schemas.microsoft.com/office/powerpoint/2010/main" val="37401664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dirty="0" smtClean="0">
                <a:solidFill>
                  <a:schemeClr val="bg1">
                    <a:lumMod val="75000"/>
                  </a:schemeClr>
                </a:solidFill>
                <a:latin typeface="Bradley Hand ITC" panose="03070402050302030203" pitchFamily="66" charset="0"/>
              </a:rPr>
              <a:t>39</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30" name="Title 1">
            <a:extLst>
              <a:ext uri="{FF2B5EF4-FFF2-40B4-BE49-F238E27FC236}">
                <a16:creationId xmlns:a16="http://schemas.microsoft.com/office/drawing/2014/main" id="{0BBF9F8D-5D6B-4F8B-A2E2-22BF9EFCE73F}"/>
              </a:ext>
            </a:extLst>
          </p:cNvPr>
          <p:cNvSpPr>
            <a:spLocks noGrp="1"/>
          </p:cNvSpPr>
          <p:nvPr>
            <p:ph type="ctrTitle"/>
          </p:nvPr>
        </p:nvSpPr>
        <p:spPr>
          <a:xfrm>
            <a:off x="1028700" y="676729"/>
            <a:ext cx="9144000" cy="1379505"/>
          </a:xfrm>
        </p:spPr>
        <p:txBody>
          <a:bodyPr>
            <a:normAutofit/>
          </a:bodyPr>
          <a:lstStyle/>
          <a:p>
            <a:r>
              <a:rPr lang="en-US" u="sng">
                <a:ln w="15875">
                  <a:solidFill>
                    <a:srgbClr val="0070C0"/>
                  </a:solidFill>
                </a:ln>
                <a:solidFill>
                  <a:schemeClr val="bg1"/>
                </a:solidFill>
                <a:latin typeface="Bradley Hand ITC" panose="03070402050302030203" pitchFamily="66" charset="0"/>
              </a:rPr>
              <a:t>Innovator Badges</a:t>
            </a:r>
            <a:endParaRPr lang="en-US" u="sng">
              <a:ln w="15875">
                <a:solidFill>
                  <a:srgbClr val="0070C0"/>
                </a:solidFill>
              </a:ln>
              <a:solidFill>
                <a:schemeClr val="bg1"/>
              </a:solidFill>
              <a:latin typeface="Copperplate Gothic Light" panose="020E0507020206020404" pitchFamily="34" charset="0"/>
            </a:endParaRPr>
          </a:p>
        </p:txBody>
      </p:sp>
      <p:graphicFrame>
        <p:nvGraphicFramePr>
          <p:cNvPr id="22" name="Table 5">
            <a:extLst>
              <a:ext uri="{FF2B5EF4-FFF2-40B4-BE49-F238E27FC236}">
                <a16:creationId xmlns:a16="http://schemas.microsoft.com/office/drawing/2014/main" id="{F2CD04E7-C8AA-9018-76A4-6F06B4DA48A3}"/>
              </a:ext>
            </a:extLst>
          </p:cNvPr>
          <p:cNvGraphicFramePr>
            <a:graphicFrameLocks noGrp="1"/>
          </p:cNvGraphicFramePr>
          <p:nvPr>
            <p:extLst>
              <p:ext uri="{D42A27DB-BD31-4B8C-83A1-F6EECF244321}">
                <p14:modId xmlns:p14="http://schemas.microsoft.com/office/powerpoint/2010/main" val="2650989559"/>
              </p:ext>
            </p:extLst>
          </p:nvPr>
        </p:nvGraphicFramePr>
        <p:xfrm>
          <a:off x="740082" y="2031568"/>
          <a:ext cx="10467975" cy="4390255"/>
        </p:xfrm>
        <a:graphic>
          <a:graphicData uri="http://schemas.openxmlformats.org/drawingml/2006/table">
            <a:tbl>
              <a:tblPr firstRow="1" bandRow="1">
                <a:tableStyleId>{5C22544A-7EE6-4342-B048-85BDC9FD1C3A}</a:tableStyleId>
              </a:tblPr>
              <a:tblGrid>
                <a:gridCol w="3392090">
                  <a:extLst>
                    <a:ext uri="{9D8B030D-6E8A-4147-A177-3AD203B41FA5}">
                      <a16:colId xmlns:a16="http://schemas.microsoft.com/office/drawing/2014/main" val="3924788565"/>
                    </a:ext>
                  </a:extLst>
                </a:gridCol>
                <a:gridCol w="3361135">
                  <a:extLst>
                    <a:ext uri="{9D8B030D-6E8A-4147-A177-3AD203B41FA5}">
                      <a16:colId xmlns:a16="http://schemas.microsoft.com/office/drawing/2014/main" val="903533715"/>
                    </a:ext>
                  </a:extLst>
                </a:gridCol>
                <a:gridCol w="3714750">
                  <a:extLst>
                    <a:ext uri="{9D8B030D-6E8A-4147-A177-3AD203B41FA5}">
                      <a16:colId xmlns:a16="http://schemas.microsoft.com/office/drawing/2014/main" val="3539900019"/>
                    </a:ext>
                  </a:extLst>
                </a:gridCol>
              </a:tblGrid>
              <a:tr h="444406">
                <a:tc>
                  <a:txBody>
                    <a:bodyPr/>
                    <a:lstStyle/>
                    <a:p>
                      <a:pPr algn="ctr"/>
                      <a:r>
                        <a:rPr lang="en-US" sz="1400">
                          <a:solidFill>
                            <a:schemeClr val="accent5">
                              <a:lumMod val="20000"/>
                              <a:lumOff val="80000"/>
                            </a:schemeClr>
                          </a:solidFill>
                        </a:rPr>
                        <a:t>Innovator Level 1</a:t>
                      </a:r>
                    </a:p>
                  </a:txBody>
                  <a:tcPr anchor="ctr">
                    <a:solidFill>
                      <a:schemeClr val="accent5">
                        <a:lumMod val="75000"/>
                      </a:schemeClr>
                    </a:solidFill>
                  </a:tcPr>
                </a:tc>
                <a:tc>
                  <a:txBody>
                    <a:bodyPr/>
                    <a:lstStyle/>
                    <a:p>
                      <a:pPr algn="ctr"/>
                      <a:r>
                        <a:rPr lang="en-US" sz="1400">
                          <a:solidFill>
                            <a:schemeClr val="accent5">
                              <a:lumMod val="20000"/>
                              <a:lumOff val="80000"/>
                            </a:schemeClr>
                          </a:solidFill>
                        </a:rPr>
                        <a:t>Innovator Level 2</a:t>
                      </a:r>
                    </a:p>
                  </a:txBody>
                  <a:tcPr anchor="ctr">
                    <a:solidFill>
                      <a:schemeClr val="accent5">
                        <a:lumMod val="75000"/>
                      </a:schemeClr>
                    </a:solidFill>
                  </a:tcPr>
                </a:tc>
                <a:tc>
                  <a:txBody>
                    <a:bodyPr/>
                    <a:lstStyle/>
                    <a:p>
                      <a:pPr algn="ctr"/>
                      <a:r>
                        <a:rPr lang="en-US" sz="1400">
                          <a:solidFill>
                            <a:schemeClr val="accent5">
                              <a:lumMod val="20000"/>
                              <a:lumOff val="80000"/>
                            </a:schemeClr>
                          </a:solidFill>
                        </a:rPr>
                        <a:t>Innovator Level 3</a:t>
                      </a:r>
                    </a:p>
                  </a:txBody>
                  <a:tcPr anchor="ctr">
                    <a:solidFill>
                      <a:schemeClr val="accent5">
                        <a:lumMod val="75000"/>
                      </a:schemeClr>
                    </a:solidFill>
                  </a:tcPr>
                </a:tc>
                <a:extLst>
                  <a:ext uri="{0D108BD9-81ED-4DB2-BD59-A6C34878D82A}">
                    <a16:rowId xmlns:a16="http://schemas.microsoft.com/office/drawing/2014/main" val="2788109027"/>
                  </a:ext>
                </a:extLst>
              </a:tr>
              <a:tr h="718996">
                <a:tc>
                  <a:txBody>
                    <a:bodyPr/>
                    <a:lstStyle/>
                    <a:p>
                      <a:r>
                        <a:rPr lang="en-US" sz="1400">
                          <a:solidFill>
                            <a:schemeClr val="accent5">
                              <a:lumMod val="20000"/>
                              <a:lumOff val="80000"/>
                            </a:schemeClr>
                          </a:solidFill>
                        </a:rPr>
                        <a:t>Complete innovation training such as FAR Flexibilities, DHS PIL Boot Camp or equivalent</a:t>
                      </a:r>
                    </a:p>
                  </a:txBody>
                  <a:tcPr>
                    <a:noFill/>
                  </a:tcPr>
                </a:tc>
                <a:tc>
                  <a:txBody>
                    <a:bodyPr/>
                    <a:lstStyle/>
                    <a:p>
                      <a:r>
                        <a:rPr lang="en-US" sz="1400">
                          <a:solidFill>
                            <a:schemeClr val="accent5">
                              <a:lumMod val="20000"/>
                              <a:lumOff val="80000"/>
                            </a:schemeClr>
                          </a:solidFill>
                        </a:rPr>
                        <a:t>Meet requirement for Level 1 Innovator</a:t>
                      </a:r>
                    </a:p>
                    <a:p>
                      <a:pPr lvl="0">
                        <a:buNone/>
                      </a:pPr>
                      <a:r>
                        <a:rPr lang="en-US" sz="1400">
                          <a:solidFill>
                            <a:schemeClr val="accent5">
                              <a:lumMod val="20000"/>
                              <a:lumOff val="80000"/>
                            </a:schemeClr>
                          </a:solidFill>
                        </a:rPr>
                        <a:t>AND</a:t>
                      </a:r>
                    </a:p>
                  </a:txBody>
                  <a:tcPr>
                    <a:noFill/>
                  </a:tcPr>
                </a:tc>
                <a:tc>
                  <a:txBody>
                    <a:bodyPr/>
                    <a:lstStyle/>
                    <a:p>
                      <a:r>
                        <a:rPr lang="en-US" sz="1400">
                          <a:solidFill>
                            <a:schemeClr val="accent5">
                              <a:lumMod val="20000"/>
                              <a:lumOff val="80000"/>
                            </a:schemeClr>
                          </a:solidFill>
                        </a:rPr>
                        <a:t>Meet requirements for Level 2 Innovator</a:t>
                      </a:r>
                    </a:p>
                    <a:p>
                      <a:pPr lvl="0">
                        <a:buNone/>
                      </a:pPr>
                      <a:r>
                        <a:rPr lang="en-US" sz="1400">
                          <a:solidFill>
                            <a:schemeClr val="accent5">
                              <a:lumMod val="20000"/>
                              <a:lumOff val="80000"/>
                            </a:schemeClr>
                          </a:solidFill>
                        </a:rPr>
                        <a:t>AND</a:t>
                      </a:r>
                    </a:p>
                  </a:txBody>
                  <a:tcPr>
                    <a:noFill/>
                  </a:tcPr>
                </a:tc>
                <a:extLst>
                  <a:ext uri="{0D108BD9-81ED-4DB2-BD59-A6C34878D82A}">
                    <a16:rowId xmlns:a16="http://schemas.microsoft.com/office/drawing/2014/main" val="3641933095"/>
                  </a:ext>
                </a:extLst>
              </a:tr>
              <a:tr h="1058983">
                <a:tc>
                  <a:txBody>
                    <a:bodyPr/>
                    <a:lstStyle/>
                    <a:p>
                      <a:pPr lvl="0" algn="l">
                        <a:lnSpc>
                          <a:spcPct val="100000"/>
                        </a:lnSpc>
                        <a:spcBef>
                          <a:spcPts val="0"/>
                        </a:spcBef>
                        <a:spcAft>
                          <a:spcPts val="0"/>
                        </a:spcAft>
                        <a:buNone/>
                      </a:pPr>
                      <a:endParaRPr lang="en-US" sz="900" b="0" i="0" u="none" strike="noStrike" noProof="0">
                        <a:solidFill>
                          <a:schemeClr val="bg1"/>
                        </a:solidFill>
                        <a:latin typeface="Calibri"/>
                      </a:endParaRPr>
                    </a:p>
                    <a:p>
                      <a:pPr lvl="0">
                        <a:buNone/>
                      </a:pPr>
                      <a:r>
                        <a:rPr lang="en-US" sz="1400">
                          <a:solidFill>
                            <a:schemeClr val="accent5">
                              <a:lumMod val="20000"/>
                              <a:lumOff val="80000"/>
                            </a:schemeClr>
                          </a:solidFill>
                        </a:rPr>
                        <a:t>OR </a:t>
                      </a:r>
                      <a:r>
                        <a:rPr lang="en-US" sz="1400" b="0" i="0" u="none" strike="noStrike" noProof="0">
                          <a:solidFill>
                            <a:schemeClr val="accent5">
                              <a:lumMod val="20000"/>
                              <a:lumOff val="80000"/>
                            </a:schemeClr>
                          </a:solidFill>
                          <a:latin typeface="Calibri"/>
                        </a:rPr>
                        <a:t>Be involved* in and share example of one innovative technique </a:t>
                      </a:r>
                    </a:p>
                  </a:txBody>
                  <a:tcPr>
                    <a:noFill/>
                  </a:tcPr>
                </a:tc>
                <a:tc>
                  <a:txBody>
                    <a:bodyPr/>
                    <a:lstStyle/>
                    <a:p>
                      <a:pPr marL="0" algn="l" rtl="0" eaLnBrk="1" latinLnBrk="0" hangingPunct="1"/>
                      <a:r>
                        <a:rPr lang="en-US" sz="1400" kern="1200">
                          <a:solidFill>
                            <a:schemeClr val="accent5">
                              <a:lumMod val="20000"/>
                              <a:lumOff val="80000"/>
                            </a:schemeClr>
                          </a:solidFill>
                          <a:latin typeface="+mn-lt"/>
                          <a:ea typeface="+mn-ea"/>
                          <a:cs typeface="+mn-cs"/>
                        </a:rPr>
                        <a:t>Be involved* in three innovative techniques </a:t>
                      </a:r>
                    </a:p>
                    <a:p>
                      <a:pPr marL="0" lvl="0" algn="l">
                        <a:buNone/>
                      </a:pPr>
                      <a:r>
                        <a:rPr lang="en-US" sz="1400" kern="1200">
                          <a:solidFill>
                            <a:schemeClr val="accent5">
                              <a:lumMod val="20000"/>
                              <a:lumOff val="80000"/>
                            </a:schemeClr>
                          </a:solidFill>
                          <a:latin typeface="+mn-lt"/>
                          <a:ea typeface="+mn-ea"/>
                          <a:cs typeface="+mn-cs"/>
                        </a:rPr>
                        <a:t>AND</a:t>
                      </a:r>
                    </a:p>
                    <a:p>
                      <a:pPr marL="0" lvl="0" algn="l">
                        <a:buNone/>
                      </a:pPr>
                      <a:r>
                        <a:rPr lang="en-US" sz="1400" kern="1200">
                          <a:solidFill>
                            <a:srgbClr val="C00000"/>
                          </a:solidFill>
                          <a:latin typeface="+mn-lt"/>
                          <a:ea typeface="+mn-ea"/>
                          <a:cs typeface="+mn-cs"/>
                        </a:rPr>
                        <a:t>Any certification per FAI.gov</a:t>
                      </a:r>
                    </a:p>
                  </a:txBody>
                  <a:tcPr>
                    <a:noFill/>
                  </a:tcPr>
                </a:tc>
                <a:tc>
                  <a:txBody>
                    <a:bodyPr/>
                    <a:lstStyle/>
                    <a:p>
                      <a:pPr lvl="0">
                        <a:buNone/>
                      </a:pPr>
                      <a:r>
                        <a:rPr lang="en-US" sz="1400" b="0" i="0" u="none" strike="noStrike" kern="1200" noProof="0">
                          <a:solidFill>
                            <a:schemeClr val="accent5">
                              <a:lumMod val="20000"/>
                              <a:lumOff val="80000"/>
                            </a:schemeClr>
                          </a:solidFill>
                          <a:effectLst/>
                        </a:rPr>
                        <a:t>Be involved* in five innovative techniques </a:t>
                      </a:r>
                    </a:p>
                    <a:p>
                      <a:pPr lvl="0">
                        <a:buNone/>
                      </a:pPr>
                      <a:r>
                        <a:rPr lang="en-US" sz="1400" b="0" i="0" u="none" strike="noStrike" kern="1200" noProof="0">
                          <a:solidFill>
                            <a:schemeClr val="accent5">
                              <a:lumMod val="20000"/>
                              <a:lumOff val="80000"/>
                            </a:schemeClr>
                          </a:solidFill>
                          <a:effectLst/>
                        </a:rPr>
                        <a:t>AND</a:t>
                      </a:r>
                    </a:p>
                  </a:txBody>
                  <a:tcPr>
                    <a:noFill/>
                  </a:tcPr>
                </a:tc>
                <a:extLst>
                  <a:ext uri="{0D108BD9-81ED-4DB2-BD59-A6C34878D82A}">
                    <a16:rowId xmlns:a16="http://schemas.microsoft.com/office/drawing/2014/main" val="2515643286"/>
                  </a:ext>
                </a:extLst>
              </a:tr>
              <a:tr h="764558">
                <a:tc>
                  <a:txBody>
                    <a:bodyPr/>
                    <a:lstStyle/>
                    <a:p>
                      <a:endParaRPr lang="en-US" sz="1400">
                        <a:solidFill>
                          <a:schemeClr val="accent5">
                            <a:lumMod val="20000"/>
                            <a:lumOff val="80000"/>
                          </a:schemeClr>
                        </a:solidFill>
                      </a:endParaRPr>
                    </a:p>
                  </a:txBody>
                  <a:tcPr>
                    <a:noFill/>
                  </a:tcPr>
                </a:tc>
                <a:tc>
                  <a:txBody>
                    <a:bodyPr/>
                    <a:lstStyle/>
                    <a:p>
                      <a:pPr marL="0" algn="l" rtl="0" eaLnBrk="1" latinLnBrk="0" hangingPunct="1"/>
                      <a:r>
                        <a:rPr lang="en-US" sz="1400" kern="1200">
                          <a:solidFill>
                            <a:schemeClr val="accent5">
                              <a:lumMod val="20000"/>
                              <a:lumOff val="80000"/>
                            </a:schemeClr>
                          </a:solidFill>
                          <a:latin typeface="+mn-lt"/>
                          <a:ea typeface="+mn-ea"/>
                          <a:cs typeface="+mn-cs"/>
                        </a:rPr>
                        <a:t>Share an example of three techniques used. Examples can also be case studies, articles, tip sheets, webinars, or templates.</a:t>
                      </a:r>
                    </a:p>
                  </a:txBody>
                  <a:tcPr>
                    <a:noFill/>
                  </a:tcPr>
                </a:tc>
                <a:tc>
                  <a:txBody>
                    <a:bodyPr/>
                    <a:lstStyle/>
                    <a:p>
                      <a:pPr lvl="0">
                        <a:buNone/>
                      </a:pPr>
                      <a:r>
                        <a:rPr lang="en-US" sz="1400" b="0" i="0" u="none" strike="noStrike" kern="1200" noProof="0">
                          <a:solidFill>
                            <a:schemeClr val="accent5">
                              <a:lumMod val="20000"/>
                              <a:lumOff val="80000"/>
                            </a:schemeClr>
                          </a:solidFill>
                          <a:effectLst/>
                          <a:latin typeface="Calibri"/>
                        </a:rPr>
                        <a:t>Share an example of five techniques used. Examples can also be case studies, articles, tip sheets, webinars, or templates.</a:t>
                      </a:r>
                      <a:endParaRPr lang="en-US"/>
                    </a:p>
                  </a:txBody>
                  <a:tcPr>
                    <a:noFill/>
                  </a:tcPr>
                </a:tc>
                <a:extLst>
                  <a:ext uri="{0D108BD9-81ED-4DB2-BD59-A6C34878D82A}">
                    <a16:rowId xmlns:a16="http://schemas.microsoft.com/office/drawing/2014/main" val="926478638"/>
                  </a:ext>
                </a:extLst>
              </a:tr>
              <a:tr h="1390788">
                <a:tc>
                  <a:txBody>
                    <a:bodyPr/>
                    <a:lstStyle/>
                    <a:p>
                      <a:endParaRPr lang="en-US" sz="1400">
                        <a:solidFill>
                          <a:schemeClr val="accent5">
                            <a:lumMod val="20000"/>
                            <a:lumOff val="80000"/>
                          </a:schemeClr>
                        </a:solidFill>
                      </a:endParaRPr>
                    </a:p>
                  </a:txBody>
                  <a:tcPr>
                    <a:solidFill>
                      <a:schemeClr val="bg1">
                        <a:lumMod val="75000"/>
                      </a:schemeClr>
                    </a:solidFill>
                  </a:tcPr>
                </a:tc>
                <a:tc>
                  <a:txBody>
                    <a:bodyPr/>
                    <a:lstStyle/>
                    <a:p>
                      <a:pPr marL="0" algn="l" defTabSz="914400" rtl="0" eaLnBrk="1" latinLnBrk="0" hangingPunct="1"/>
                      <a:endParaRPr lang="en-US" sz="1400" kern="1200">
                        <a:solidFill>
                          <a:schemeClr val="accent5">
                            <a:lumMod val="20000"/>
                            <a:lumOff val="80000"/>
                          </a:schemeClr>
                        </a:solidFill>
                        <a:latin typeface="+mn-lt"/>
                        <a:ea typeface="+mn-ea"/>
                        <a:cs typeface="+mn-cs"/>
                      </a:endParaRPr>
                    </a:p>
                  </a:txBody>
                  <a:tcPr>
                    <a:solidFill>
                      <a:schemeClr val="bg1">
                        <a:lumMod val="75000"/>
                      </a:schemeClr>
                    </a:solidFill>
                  </a:tcPr>
                </a:tc>
                <a:tc>
                  <a:txBody>
                    <a:bodyPr/>
                    <a:lstStyle/>
                    <a:p>
                      <a:endParaRPr lang="en-US" sz="1400">
                        <a:solidFill>
                          <a:schemeClr val="accent5">
                            <a:lumMod val="20000"/>
                            <a:lumOff val="80000"/>
                          </a:schemeClr>
                        </a:solidFill>
                      </a:endParaRPr>
                    </a:p>
                  </a:txBody>
                  <a:tcPr>
                    <a:solidFill>
                      <a:schemeClr val="bg1">
                        <a:lumMod val="75000"/>
                      </a:schemeClr>
                    </a:solidFill>
                  </a:tcPr>
                </a:tc>
                <a:extLst>
                  <a:ext uri="{0D108BD9-81ED-4DB2-BD59-A6C34878D82A}">
                    <a16:rowId xmlns:a16="http://schemas.microsoft.com/office/drawing/2014/main" val="1693240946"/>
                  </a:ext>
                </a:extLst>
              </a:tr>
            </a:tbl>
          </a:graphicData>
        </a:graphic>
      </p:graphicFrame>
      <p:pic>
        <p:nvPicPr>
          <p:cNvPr id="28" name="Picture 27" descr="Logo&#10;&#10;Description automatically generated">
            <a:extLst>
              <a:ext uri="{FF2B5EF4-FFF2-40B4-BE49-F238E27FC236}">
                <a16:creationId xmlns:a16="http://schemas.microsoft.com/office/drawing/2014/main" id="{68A2FD07-49C0-4EFC-8CEA-374DA78E09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2404" y="4979778"/>
            <a:ext cx="1505426" cy="1505426"/>
          </a:xfrm>
          <a:prstGeom prst="rect">
            <a:avLst/>
          </a:prstGeom>
        </p:spPr>
      </p:pic>
      <p:pic>
        <p:nvPicPr>
          <p:cNvPr id="27" name="Picture 26" descr="Logo&#10;&#10;Description automatically generated">
            <a:extLst>
              <a:ext uri="{FF2B5EF4-FFF2-40B4-BE49-F238E27FC236}">
                <a16:creationId xmlns:a16="http://schemas.microsoft.com/office/drawing/2014/main" id="{B129E790-FE1B-40C1-B168-D95F406EDC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7508" y="5010723"/>
            <a:ext cx="1420041" cy="1420041"/>
          </a:xfrm>
          <a:prstGeom prst="rect">
            <a:avLst/>
          </a:prstGeom>
        </p:spPr>
      </p:pic>
      <p:pic>
        <p:nvPicPr>
          <p:cNvPr id="29" name="Picture 28" descr="A picture containing text, sign&#10;&#10;Description automatically generated">
            <a:extLst>
              <a:ext uri="{FF2B5EF4-FFF2-40B4-BE49-F238E27FC236}">
                <a16:creationId xmlns:a16="http://schemas.microsoft.com/office/drawing/2014/main" id="{786656F4-1E80-4B2A-9B4C-D39E120476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08665" y="5008724"/>
            <a:ext cx="1420041" cy="1420041"/>
          </a:xfrm>
          <a:prstGeom prst="rect">
            <a:avLst/>
          </a:prstGeom>
        </p:spPr>
      </p:pic>
      <p:sp>
        <p:nvSpPr>
          <p:cNvPr id="23" name="TextBox 22">
            <a:extLst>
              <a:ext uri="{FF2B5EF4-FFF2-40B4-BE49-F238E27FC236}">
                <a16:creationId xmlns:a16="http://schemas.microsoft.com/office/drawing/2014/main" id="{57240843-79FB-80EE-2284-89C6ACC382C3}"/>
              </a:ext>
            </a:extLst>
          </p:cNvPr>
          <p:cNvSpPr txBox="1"/>
          <p:nvPr/>
        </p:nvSpPr>
        <p:spPr>
          <a:xfrm>
            <a:off x="658681" y="6403913"/>
            <a:ext cx="1069814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solidFill>
                  <a:schemeClr val="bg1"/>
                </a:solidFill>
                <a:cs typeface="Calibri"/>
              </a:rPr>
              <a:t>*Be involved includes anyone in the acquisition process with various titles such as COR, PM, CO, CS, Legal, Policy and others who take part in requirement building, evaluation, procurement and contract management or other phases of the acquisition process.</a:t>
            </a:r>
          </a:p>
        </p:txBody>
      </p:sp>
    </p:spTree>
    <p:extLst>
      <p:ext uri="{BB962C8B-B14F-4D97-AF65-F5344CB8AC3E}">
        <p14:creationId xmlns:p14="http://schemas.microsoft.com/office/powerpoint/2010/main" val="101675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4</a:t>
            </a:fld>
            <a:endParaRPr lang="en-US" b="1">
              <a:solidFill>
                <a:schemeClr val="bg1">
                  <a:lumMod val="75000"/>
                </a:schemeClr>
              </a:solidFill>
              <a:latin typeface="Bradley Hand ITC" panose="03070402050302030203" pitchFamily="66" charset="0"/>
            </a:endParaRPr>
          </a:p>
        </p:txBody>
      </p:sp>
      <p:sp>
        <p:nvSpPr>
          <p:cNvPr id="13" name="Title 1">
            <a:extLst>
              <a:ext uri="{FF2B5EF4-FFF2-40B4-BE49-F238E27FC236}">
                <a16:creationId xmlns:a16="http://schemas.microsoft.com/office/drawing/2014/main" id="{1555FB80-A188-4D07-8344-24D9E899AE7C}"/>
              </a:ext>
            </a:extLst>
          </p:cNvPr>
          <p:cNvSpPr>
            <a:spLocks noGrp="1"/>
          </p:cNvSpPr>
          <p:nvPr>
            <p:ph type="ctrTitle"/>
          </p:nvPr>
        </p:nvSpPr>
        <p:spPr>
          <a:xfrm>
            <a:off x="1028700" y="-369962"/>
            <a:ext cx="9144000" cy="2387600"/>
          </a:xfrm>
        </p:spPr>
        <p:txBody>
          <a:bodyPr>
            <a:normAutofit/>
          </a:bodyPr>
          <a:lstStyle/>
          <a:p>
            <a:r>
              <a:rPr lang="en-US" sz="6600" u="sng">
                <a:ln w="15875">
                  <a:solidFill>
                    <a:srgbClr val="0070C0"/>
                  </a:solidFill>
                </a:ln>
                <a:solidFill>
                  <a:schemeClr val="bg1"/>
                </a:solidFill>
                <a:latin typeface="Bradley Hand ITC"/>
              </a:rPr>
              <a:t>What is the added value?</a:t>
            </a:r>
          </a:p>
        </p:txBody>
      </p:sp>
      <p:sp>
        <p:nvSpPr>
          <p:cNvPr id="20" name="TextBox 19">
            <a:extLst>
              <a:ext uri="{FF2B5EF4-FFF2-40B4-BE49-F238E27FC236}">
                <a16:creationId xmlns:a16="http://schemas.microsoft.com/office/drawing/2014/main" id="{5D07639C-7D50-498E-BE74-03A4F7A00A04}"/>
              </a:ext>
            </a:extLst>
          </p:cNvPr>
          <p:cNvSpPr txBox="1"/>
          <p:nvPr/>
        </p:nvSpPr>
        <p:spPr>
          <a:xfrm>
            <a:off x="381001" y="3732253"/>
            <a:ext cx="5082250" cy="461665"/>
          </a:xfrm>
          <a:prstGeom prst="rect">
            <a:avLst/>
          </a:prstGeom>
          <a:noFill/>
        </p:spPr>
        <p:txBody>
          <a:bodyPr wrap="square" lIns="91440" tIns="45720" rIns="91440" bIns="45720" rtlCol="0" anchor="t">
            <a:spAutoFit/>
          </a:bodyPr>
          <a:lstStyle/>
          <a:p>
            <a:pPr>
              <a:spcBef>
                <a:spcPct val="0"/>
              </a:spcBef>
            </a:pPr>
            <a:r>
              <a:rPr lang="en-US" sz="2400" b="1">
                <a:ln w="15875">
                  <a:noFill/>
                </a:ln>
                <a:solidFill>
                  <a:srgbClr val="9D19B7"/>
                </a:solidFill>
                <a:latin typeface="Bradley Hand ITC"/>
                <a:ea typeface="+mj-ea"/>
                <a:cs typeface="+mj-cs"/>
              </a:rPr>
              <a:t>Reach new vendors; small businesses</a:t>
            </a:r>
          </a:p>
        </p:txBody>
      </p:sp>
      <p:sp>
        <p:nvSpPr>
          <p:cNvPr id="2" name="TextBox 1">
            <a:extLst>
              <a:ext uri="{FF2B5EF4-FFF2-40B4-BE49-F238E27FC236}">
                <a16:creationId xmlns:a16="http://schemas.microsoft.com/office/drawing/2014/main" id="{2B0E6839-C3EF-B2F8-5BB6-A9A801299BDD}"/>
              </a:ext>
            </a:extLst>
          </p:cNvPr>
          <p:cNvSpPr txBox="1"/>
          <p:nvPr/>
        </p:nvSpPr>
        <p:spPr>
          <a:xfrm>
            <a:off x="4030217" y="3132544"/>
            <a:ext cx="5413546"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solidFill>
                  <a:srgbClr val="DE655C"/>
                </a:solidFill>
                <a:effectLst/>
                <a:latin typeface="Yu Gothic UI Light" panose="020B0300000000000000" pitchFamily="34" charset="-128"/>
                <a:ea typeface="Yu Gothic UI Light" panose="020B0300000000000000" pitchFamily="34" charset="-128"/>
                <a:cs typeface="Malgun Gothic Semilight" panose="020B0502040204020203" pitchFamily="34" charset="-128"/>
              </a:rPr>
              <a:t>Reduce the time form I need to I have</a:t>
            </a:r>
          </a:p>
        </p:txBody>
      </p:sp>
      <p:sp>
        <p:nvSpPr>
          <p:cNvPr id="14" name="TextBox 13">
            <a:extLst>
              <a:ext uri="{FF2B5EF4-FFF2-40B4-BE49-F238E27FC236}">
                <a16:creationId xmlns:a16="http://schemas.microsoft.com/office/drawing/2014/main" id="{12BE7244-5CB3-4DE6-DD5E-5BFEDF29C3FB}"/>
              </a:ext>
            </a:extLst>
          </p:cNvPr>
          <p:cNvSpPr txBox="1"/>
          <p:nvPr/>
        </p:nvSpPr>
        <p:spPr>
          <a:xfrm>
            <a:off x="3539635" y="4990296"/>
            <a:ext cx="678563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A4D4EA"/>
                </a:solidFill>
                <a:latin typeface="Century" panose="02040604050505020304" pitchFamily="18" charset="0"/>
                <a:ea typeface="Calibri"/>
                <a:cs typeface="Calibri"/>
              </a:rPr>
              <a:t>Reduce administrative burden and therefore reduce cost</a:t>
            </a:r>
          </a:p>
        </p:txBody>
      </p:sp>
      <p:sp>
        <p:nvSpPr>
          <p:cNvPr id="15" name="TextBox 14">
            <a:extLst>
              <a:ext uri="{FF2B5EF4-FFF2-40B4-BE49-F238E27FC236}">
                <a16:creationId xmlns:a16="http://schemas.microsoft.com/office/drawing/2014/main" id="{7554C47F-02A3-8FED-F5AB-212B1AC676CB}"/>
              </a:ext>
            </a:extLst>
          </p:cNvPr>
          <p:cNvSpPr txBox="1"/>
          <p:nvPr/>
        </p:nvSpPr>
        <p:spPr>
          <a:xfrm>
            <a:off x="5600700" y="3833138"/>
            <a:ext cx="5768788"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a:solidFill>
                  <a:srgbClr val="D3C06F"/>
                </a:solidFill>
                <a:latin typeface="Pristina" panose="03060402040406080204" pitchFamily="66" charset="0"/>
                <a:ea typeface="Calibri"/>
                <a:cs typeface="Calibri"/>
              </a:rPr>
              <a:t>Decide on major milestones and strategies early on for optimal success</a:t>
            </a:r>
          </a:p>
        </p:txBody>
      </p:sp>
      <p:sp>
        <p:nvSpPr>
          <p:cNvPr id="18" name="TextBox 17">
            <a:extLst>
              <a:ext uri="{FF2B5EF4-FFF2-40B4-BE49-F238E27FC236}">
                <a16:creationId xmlns:a16="http://schemas.microsoft.com/office/drawing/2014/main" id="{6D45F2D6-AF5D-E7D4-94B4-C040A14C7406}"/>
              </a:ext>
            </a:extLst>
          </p:cNvPr>
          <p:cNvSpPr txBox="1"/>
          <p:nvPr/>
        </p:nvSpPr>
        <p:spPr>
          <a:xfrm>
            <a:off x="655241" y="5533300"/>
            <a:ext cx="3604243"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a:solidFill>
                  <a:srgbClr val="74F21E"/>
                </a:solidFill>
                <a:latin typeface="Freestyle Script"/>
                <a:ea typeface="Calibri"/>
                <a:cs typeface="Calibri"/>
              </a:rPr>
              <a:t>Reduce vendor competition cost</a:t>
            </a:r>
          </a:p>
        </p:txBody>
      </p:sp>
      <p:sp>
        <p:nvSpPr>
          <p:cNvPr id="21" name="TextBox 20">
            <a:extLst>
              <a:ext uri="{FF2B5EF4-FFF2-40B4-BE49-F238E27FC236}">
                <a16:creationId xmlns:a16="http://schemas.microsoft.com/office/drawing/2014/main" id="{E67B5FE5-2B18-4E99-8A6E-64AE0ABD6594}"/>
              </a:ext>
            </a:extLst>
          </p:cNvPr>
          <p:cNvSpPr txBox="1"/>
          <p:nvPr/>
        </p:nvSpPr>
        <p:spPr>
          <a:xfrm>
            <a:off x="590550" y="1960740"/>
            <a:ext cx="473227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CC66"/>
                </a:solidFill>
              </a:rPr>
              <a:t>Reach new vendors particularly innovative small businesses or take advantage of gig economy</a:t>
            </a:r>
          </a:p>
        </p:txBody>
      </p:sp>
      <p:sp>
        <p:nvSpPr>
          <p:cNvPr id="22" name="TextBox 21">
            <a:extLst>
              <a:ext uri="{FF2B5EF4-FFF2-40B4-BE49-F238E27FC236}">
                <a16:creationId xmlns:a16="http://schemas.microsoft.com/office/drawing/2014/main" id="{7C6CEC00-73A0-AE46-03A3-F98398BC9728}"/>
              </a:ext>
            </a:extLst>
          </p:cNvPr>
          <p:cNvSpPr txBox="1"/>
          <p:nvPr/>
        </p:nvSpPr>
        <p:spPr>
          <a:xfrm>
            <a:off x="5326529" y="5593418"/>
            <a:ext cx="465355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3366FF"/>
                </a:solidFill>
                <a:latin typeface="Franklin Gothic Medium"/>
              </a:rPr>
              <a:t>Improve the competitive vendor pool for better program outcomes </a:t>
            </a:r>
          </a:p>
        </p:txBody>
      </p:sp>
      <p:sp>
        <p:nvSpPr>
          <p:cNvPr id="23" name="TextBox 22">
            <a:extLst>
              <a:ext uri="{FF2B5EF4-FFF2-40B4-BE49-F238E27FC236}">
                <a16:creationId xmlns:a16="http://schemas.microsoft.com/office/drawing/2014/main" id="{B4BAD07B-69CC-8FAA-685B-3CCC98DD1BA5}"/>
              </a:ext>
            </a:extLst>
          </p:cNvPr>
          <p:cNvSpPr txBox="1"/>
          <p:nvPr/>
        </p:nvSpPr>
        <p:spPr>
          <a:xfrm>
            <a:off x="5324354" y="2309887"/>
            <a:ext cx="5213009"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rgbClr val="00FFCC"/>
                </a:solidFill>
                <a:latin typeface="Copperplate Gothic Light" panose="020E0507020206020404" pitchFamily="34" charset="0"/>
                <a:ea typeface="Calibri"/>
                <a:cs typeface="Calibri"/>
              </a:rPr>
              <a:t>Improve contractor understanding of government need</a:t>
            </a:r>
          </a:p>
        </p:txBody>
      </p:sp>
      <p:sp>
        <p:nvSpPr>
          <p:cNvPr id="24" name="TextBox 23">
            <a:extLst>
              <a:ext uri="{FF2B5EF4-FFF2-40B4-BE49-F238E27FC236}">
                <a16:creationId xmlns:a16="http://schemas.microsoft.com/office/drawing/2014/main" id="{80FD8AA5-BA02-FB48-7251-7A02AE07031E}"/>
              </a:ext>
            </a:extLst>
          </p:cNvPr>
          <p:cNvSpPr txBox="1"/>
          <p:nvPr/>
        </p:nvSpPr>
        <p:spPr>
          <a:xfrm>
            <a:off x="566970" y="4420752"/>
            <a:ext cx="272930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00B0F0"/>
                </a:solidFill>
                <a:latin typeface="Corbel Light" panose="020B0303020204020204" pitchFamily="34" charset="0"/>
                <a:ea typeface="BatangChe" panose="020B0503020000020004" pitchFamily="49" charset="-127"/>
              </a:rPr>
              <a:t>Reduce risk of protest and risk of successful protest</a:t>
            </a:r>
          </a:p>
        </p:txBody>
      </p:sp>
      <p:sp>
        <p:nvSpPr>
          <p:cNvPr id="25" name="TextBox 24">
            <a:extLst>
              <a:ext uri="{FF2B5EF4-FFF2-40B4-BE49-F238E27FC236}">
                <a16:creationId xmlns:a16="http://schemas.microsoft.com/office/drawing/2014/main" id="{1D362A15-48EA-104B-9CD5-A6FFA116E030}"/>
              </a:ext>
            </a:extLst>
          </p:cNvPr>
          <p:cNvSpPr txBox="1"/>
          <p:nvPr/>
        </p:nvSpPr>
        <p:spPr>
          <a:xfrm>
            <a:off x="255179" y="2797534"/>
            <a:ext cx="3196185"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solidFill>
                  <a:schemeClr val="accent6">
                    <a:lumMod val="60000"/>
                    <a:lumOff val="40000"/>
                  </a:schemeClr>
                </a:solidFill>
                <a:latin typeface="Agency FB" panose="020B0503020202020204" pitchFamily="34" charset="0"/>
              </a:rPr>
              <a:t>Design contract T and C to improve performance and outcomes </a:t>
            </a:r>
          </a:p>
        </p:txBody>
      </p:sp>
    </p:spTree>
    <p:extLst>
      <p:ext uri="{BB962C8B-B14F-4D97-AF65-F5344CB8AC3E}">
        <p14:creationId xmlns:p14="http://schemas.microsoft.com/office/powerpoint/2010/main" val="165050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46588" y="21298"/>
            <a:ext cx="1529914" cy="1543235"/>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dirty="0" smtClean="0">
                <a:solidFill>
                  <a:schemeClr val="bg1">
                    <a:lumMod val="75000"/>
                  </a:schemeClr>
                </a:solidFill>
                <a:latin typeface="Bradley Hand ITC" panose="03070402050302030203" pitchFamily="66" charset="0"/>
              </a:rPr>
              <a:t>40</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26" name="Title 1">
            <a:extLst>
              <a:ext uri="{FF2B5EF4-FFF2-40B4-BE49-F238E27FC236}">
                <a16:creationId xmlns:a16="http://schemas.microsoft.com/office/drawing/2014/main" id="{0EAE4597-F1F1-4680-8B42-1BD86387B694}"/>
              </a:ext>
            </a:extLst>
          </p:cNvPr>
          <p:cNvSpPr>
            <a:spLocks noGrp="1"/>
          </p:cNvSpPr>
          <p:nvPr>
            <p:ph type="ctrTitle"/>
          </p:nvPr>
        </p:nvSpPr>
        <p:spPr>
          <a:xfrm>
            <a:off x="1142524" y="-89413"/>
            <a:ext cx="9144000" cy="1379505"/>
          </a:xfrm>
        </p:spPr>
        <p:txBody>
          <a:bodyPr>
            <a:normAutofit/>
          </a:bodyPr>
          <a:lstStyle/>
          <a:p>
            <a:r>
              <a:rPr lang="en-US" sz="4800" u="sng">
                <a:ln w="15875">
                  <a:solidFill>
                    <a:srgbClr val="0070C0"/>
                  </a:solidFill>
                </a:ln>
                <a:solidFill>
                  <a:schemeClr val="bg1"/>
                </a:solidFill>
                <a:latin typeface="Bradley Hand ITC" panose="03070402050302030203" pitchFamily="66" charset="0"/>
              </a:rPr>
              <a:t>Coach Badges</a:t>
            </a:r>
            <a:endParaRPr lang="en-US" sz="4800" u="sng">
              <a:ln w="15875">
                <a:solidFill>
                  <a:srgbClr val="0070C0"/>
                </a:solidFill>
              </a:ln>
              <a:solidFill>
                <a:schemeClr val="bg1"/>
              </a:solidFill>
              <a:latin typeface="Copperplate Gothic Light" panose="020E0507020206020404" pitchFamily="34" charset="0"/>
            </a:endParaRPr>
          </a:p>
        </p:txBody>
      </p:sp>
      <p:graphicFrame>
        <p:nvGraphicFramePr>
          <p:cNvPr id="18" name="Table 5">
            <a:extLst>
              <a:ext uri="{FF2B5EF4-FFF2-40B4-BE49-F238E27FC236}">
                <a16:creationId xmlns:a16="http://schemas.microsoft.com/office/drawing/2014/main" id="{C66571BE-765A-EB15-3934-EE0A1EF466EE}"/>
              </a:ext>
            </a:extLst>
          </p:cNvPr>
          <p:cNvGraphicFramePr>
            <a:graphicFrameLocks noGrp="1"/>
          </p:cNvGraphicFramePr>
          <p:nvPr>
            <p:extLst>
              <p:ext uri="{D42A27DB-BD31-4B8C-83A1-F6EECF244321}">
                <p14:modId xmlns:p14="http://schemas.microsoft.com/office/powerpoint/2010/main" val="2119160753"/>
              </p:ext>
            </p:extLst>
          </p:nvPr>
        </p:nvGraphicFramePr>
        <p:xfrm>
          <a:off x="423040" y="1676389"/>
          <a:ext cx="11353530" cy="4466349"/>
        </p:xfrm>
        <a:graphic>
          <a:graphicData uri="http://schemas.openxmlformats.org/drawingml/2006/table">
            <a:tbl>
              <a:tblPr firstRow="1" bandRow="1">
                <a:tableStyleId>{5C22544A-7EE6-4342-B048-85BDC9FD1C3A}</a:tableStyleId>
              </a:tblPr>
              <a:tblGrid>
                <a:gridCol w="3654974">
                  <a:extLst>
                    <a:ext uri="{9D8B030D-6E8A-4147-A177-3AD203B41FA5}">
                      <a16:colId xmlns:a16="http://schemas.microsoft.com/office/drawing/2014/main" val="3924788565"/>
                    </a:ext>
                  </a:extLst>
                </a:gridCol>
                <a:gridCol w="3773214">
                  <a:extLst>
                    <a:ext uri="{9D8B030D-6E8A-4147-A177-3AD203B41FA5}">
                      <a16:colId xmlns:a16="http://schemas.microsoft.com/office/drawing/2014/main" val="903533715"/>
                    </a:ext>
                  </a:extLst>
                </a:gridCol>
                <a:gridCol w="3925342">
                  <a:extLst>
                    <a:ext uri="{9D8B030D-6E8A-4147-A177-3AD203B41FA5}">
                      <a16:colId xmlns:a16="http://schemas.microsoft.com/office/drawing/2014/main" val="3539900019"/>
                    </a:ext>
                  </a:extLst>
                </a:gridCol>
              </a:tblGrid>
              <a:tr h="495470">
                <a:tc>
                  <a:txBody>
                    <a:bodyPr/>
                    <a:lstStyle/>
                    <a:p>
                      <a:pPr marL="0" indent="0" algn="ctr"/>
                      <a:r>
                        <a:rPr lang="en-US" sz="1400">
                          <a:solidFill>
                            <a:schemeClr val="accent5">
                              <a:lumMod val="20000"/>
                              <a:lumOff val="80000"/>
                            </a:schemeClr>
                          </a:solidFill>
                        </a:rPr>
                        <a:t>Coach Level 1</a:t>
                      </a:r>
                    </a:p>
                  </a:txBody>
                  <a:tcPr anchor="ctr">
                    <a:solidFill>
                      <a:schemeClr val="accent5">
                        <a:lumMod val="75000"/>
                      </a:schemeClr>
                    </a:solidFill>
                  </a:tcPr>
                </a:tc>
                <a:tc>
                  <a:txBody>
                    <a:bodyPr/>
                    <a:lstStyle/>
                    <a:p>
                      <a:pPr marL="0" indent="0" algn="ctr"/>
                      <a:r>
                        <a:rPr lang="en-US" sz="1400">
                          <a:solidFill>
                            <a:schemeClr val="accent5">
                              <a:lumMod val="20000"/>
                              <a:lumOff val="80000"/>
                            </a:schemeClr>
                          </a:solidFill>
                        </a:rPr>
                        <a:t>Coach Level 2</a:t>
                      </a:r>
                    </a:p>
                  </a:txBody>
                  <a:tcPr anchor="ctr">
                    <a:solidFill>
                      <a:schemeClr val="accent5">
                        <a:lumMod val="75000"/>
                      </a:schemeClr>
                    </a:solidFill>
                  </a:tcPr>
                </a:tc>
                <a:tc>
                  <a:txBody>
                    <a:bodyPr/>
                    <a:lstStyle/>
                    <a:p>
                      <a:pPr algn="ctr"/>
                      <a:r>
                        <a:rPr lang="en-US" sz="1400">
                          <a:solidFill>
                            <a:schemeClr val="accent5">
                              <a:lumMod val="20000"/>
                              <a:lumOff val="80000"/>
                            </a:schemeClr>
                          </a:solidFill>
                        </a:rPr>
                        <a:t>Coach Level 3</a:t>
                      </a:r>
                    </a:p>
                  </a:txBody>
                  <a:tcPr anchor="ctr">
                    <a:solidFill>
                      <a:schemeClr val="accent5">
                        <a:lumMod val="75000"/>
                      </a:schemeClr>
                    </a:solidFill>
                  </a:tcPr>
                </a:tc>
                <a:extLst>
                  <a:ext uri="{0D108BD9-81ED-4DB2-BD59-A6C34878D82A}">
                    <a16:rowId xmlns:a16="http://schemas.microsoft.com/office/drawing/2014/main" val="2788109027"/>
                  </a:ext>
                </a:extLst>
              </a:tr>
              <a:tr h="489044">
                <a:tc>
                  <a:txBody>
                    <a:bodyPr/>
                    <a:lstStyle/>
                    <a:p>
                      <a:pPr marL="0" algn="l" rtl="0" eaLnBrk="1" latinLnBrk="0" hangingPunct="1"/>
                      <a:r>
                        <a:rPr lang="en-US" sz="1400" kern="1200">
                          <a:solidFill>
                            <a:schemeClr val="accent5">
                              <a:lumMod val="20000"/>
                              <a:lumOff val="80000"/>
                            </a:schemeClr>
                          </a:solidFill>
                          <a:latin typeface="+mn-lt"/>
                          <a:ea typeface="+mn-ea"/>
                          <a:cs typeface="+mn-cs"/>
                        </a:rPr>
                        <a:t>Hold Level 1 Innovator Badge or Inventor Badge AND</a:t>
                      </a:r>
                    </a:p>
                  </a:txBody>
                  <a:tcPr>
                    <a:noFill/>
                  </a:tcPr>
                </a:tc>
                <a:tc>
                  <a:txBody>
                    <a:bodyPr/>
                    <a:lstStyle/>
                    <a:p>
                      <a:pPr marL="0" algn="l" rtl="0" eaLnBrk="1" latinLnBrk="0" hangingPunct="1"/>
                      <a:r>
                        <a:rPr lang="en-US" sz="1400" kern="1200">
                          <a:solidFill>
                            <a:schemeClr val="accent5">
                              <a:lumMod val="20000"/>
                              <a:lumOff val="80000"/>
                            </a:schemeClr>
                          </a:solidFill>
                          <a:latin typeface="+mn-lt"/>
                          <a:ea typeface="+mn-ea"/>
                          <a:cs typeface="+mn-cs"/>
                        </a:rPr>
                        <a:t>Hold Level 2 or 3 Innovator Badge or Inventor Badge AND</a:t>
                      </a:r>
                    </a:p>
                  </a:txBody>
                  <a:tcPr>
                    <a:noFill/>
                  </a:tcPr>
                </a:tc>
                <a:tc>
                  <a:txBody>
                    <a:bodyPr/>
                    <a:lstStyle/>
                    <a:p>
                      <a:r>
                        <a:rPr lang="en-US" sz="1400">
                          <a:solidFill>
                            <a:schemeClr val="accent5">
                              <a:lumMod val="20000"/>
                              <a:lumOff val="80000"/>
                            </a:schemeClr>
                          </a:solidFill>
                        </a:rPr>
                        <a:t>Meet requirements for Level 2 Coach </a:t>
                      </a:r>
                      <a:endParaRPr lang="en-US"/>
                    </a:p>
                    <a:p>
                      <a:pPr lvl="0">
                        <a:buNone/>
                      </a:pPr>
                      <a:r>
                        <a:rPr lang="en-US" sz="1400">
                          <a:solidFill>
                            <a:schemeClr val="accent5">
                              <a:lumMod val="20000"/>
                              <a:lumOff val="80000"/>
                            </a:schemeClr>
                          </a:solidFill>
                        </a:rPr>
                        <a:t>AND</a:t>
                      </a:r>
                    </a:p>
                  </a:txBody>
                  <a:tcPr>
                    <a:noFill/>
                  </a:tcPr>
                </a:tc>
                <a:extLst>
                  <a:ext uri="{0D108BD9-81ED-4DB2-BD59-A6C34878D82A}">
                    <a16:rowId xmlns:a16="http://schemas.microsoft.com/office/drawing/2014/main" val="3641933095"/>
                  </a:ext>
                </a:extLst>
              </a:tr>
              <a:tr h="743882">
                <a:tc>
                  <a:txBody>
                    <a:bodyPr/>
                    <a:lstStyle/>
                    <a:p>
                      <a:pPr marL="0" algn="l" rtl="0" eaLnBrk="1" latinLnBrk="0" hangingPunct="1"/>
                      <a:r>
                        <a:rPr lang="en-US" sz="1400" kern="1200">
                          <a:solidFill>
                            <a:schemeClr val="accent5">
                              <a:lumMod val="20000"/>
                              <a:lumOff val="80000"/>
                            </a:schemeClr>
                          </a:solidFill>
                          <a:latin typeface="+mn-lt"/>
                          <a:ea typeface="+mn-ea"/>
                          <a:cs typeface="+mn-cs"/>
                        </a:rPr>
                        <a:t>Complete DHS Coaching Clinic or Acquisition Innovation Coach-guided project</a:t>
                      </a:r>
                    </a:p>
                    <a:p>
                      <a:pPr marL="0" lvl="0" algn="l">
                        <a:buNone/>
                      </a:pPr>
                      <a:r>
                        <a:rPr lang="en-US" sz="1400" kern="1200">
                          <a:solidFill>
                            <a:schemeClr val="accent5">
                              <a:lumMod val="20000"/>
                              <a:lumOff val="80000"/>
                            </a:schemeClr>
                          </a:solidFill>
                          <a:latin typeface="+mn-lt"/>
                          <a:ea typeface="+mn-ea"/>
                          <a:cs typeface="+mn-cs"/>
                        </a:rPr>
                        <a:t>AND</a:t>
                      </a:r>
                    </a:p>
                  </a:txBody>
                  <a:tcPr>
                    <a:noFill/>
                  </a:tcPr>
                </a:tc>
                <a:tc>
                  <a:txBody>
                    <a:bodyPr/>
                    <a:lstStyle/>
                    <a:p>
                      <a:pPr marL="0" algn="l" rtl="0" eaLnBrk="1" latinLnBrk="0" hangingPunct="1"/>
                      <a:r>
                        <a:rPr lang="en-US" sz="1400" kern="1200">
                          <a:solidFill>
                            <a:schemeClr val="accent5">
                              <a:lumMod val="20000"/>
                              <a:lumOff val="80000"/>
                            </a:schemeClr>
                          </a:solidFill>
                          <a:latin typeface="+mn-lt"/>
                          <a:ea typeface="+mn-ea"/>
                          <a:cs typeface="+mn-cs"/>
                        </a:rPr>
                        <a:t>Complete DHS Coaching Clinic or Innovation Coach-guided project</a:t>
                      </a:r>
                    </a:p>
                    <a:p>
                      <a:pPr marL="0" lvl="0" algn="l">
                        <a:buNone/>
                      </a:pPr>
                      <a:r>
                        <a:rPr lang="en-US" sz="1400" kern="1200">
                          <a:solidFill>
                            <a:schemeClr val="accent5">
                              <a:lumMod val="20000"/>
                              <a:lumOff val="80000"/>
                            </a:schemeClr>
                          </a:solidFill>
                          <a:latin typeface="+mn-lt"/>
                          <a:ea typeface="+mn-ea"/>
                          <a:cs typeface="+mn-cs"/>
                        </a:rPr>
                        <a:t>AND</a:t>
                      </a:r>
                    </a:p>
                  </a:txBody>
                  <a:tcPr>
                    <a:noFill/>
                  </a:tcPr>
                </a:tc>
                <a:tc>
                  <a:txBody>
                    <a:bodyPr/>
                    <a:lstStyle/>
                    <a:p>
                      <a:pPr marL="0" algn="l" defTabSz="914400" rtl="0" eaLnBrk="1" latinLnBrk="0" hangingPunct="1"/>
                      <a:r>
                        <a:rPr lang="en-US" sz="1400" kern="1200">
                          <a:solidFill>
                            <a:schemeClr val="accent5">
                              <a:lumMod val="20000"/>
                              <a:lumOff val="80000"/>
                            </a:schemeClr>
                          </a:solidFill>
                          <a:latin typeface="+mn-lt"/>
                          <a:ea typeface="+mn-ea"/>
                          <a:cs typeface="+mn-cs"/>
                        </a:rPr>
                        <a:t>Coach five separate projects</a:t>
                      </a:r>
                    </a:p>
                    <a:p>
                      <a:pPr marL="0" lvl="0" algn="l">
                        <a:buNone/>
                      </a:pPr>
                      <a:r>
                        <a:rPr lang="en-US" sz="1400" kern="1200">
                          <a:solidFill>
                            <a:schemeClr val="accent5">
                              <a:lumMod val="20000"/>
                              <a:lumOff val="80000"/>
                            </a:schemeClr>
                          </a:solidFill>
                          <a:latin typeface="+mn-lt"/>
                          <a:ea typeface="+mn-ea"/>
                          <a:cs typeface="+mn-cs"/>
                        </a:rPr>
                        <a:t>AND</a:t>
                      </a:r>
                    </a:p>
                  </a:txBody>
                  <a:tcPr>
                    <a:noFill/>
                  </a:tcPr>
                </a:tc>
                <a:extLst>
                  <a:ext uri="{0D108BD9-81ED-4DB2-BD59-A6C34878D82A}">
                    <a16:rowId xmlns:a16="http://schemas.microsoft.com/office/drawing/2014/main" val="2515643286"/>
                  </a:ext>
                </a:extLst>
              </a:tr>
              <a:tr h="961534">
                <a:tc>
                  <a:txBody>
                    <a:bodyPr/>
                    <a:lstStyle/>
                    <a:p>
                      <a:pPr marL="0" marR="0" lvl="0" indent="0" algn="l">
                        <a:lnSpc>
                          <a:spcPct val="100000"/>
                        </a:lnSpc>
                        <a:spcBef>
                          <a:spcPts val="0"/>
                        </a:spcBef>
                        <a:spcAft>
                          <a:spcPts val="0"/>
                        </a:spcAft>
                        <a:buNone/>
                      </a:pPr>
                      <a:r>
                        <a:rPr lang="en-US" sz="1400" b="0" i="0" u="none" strike="noStrike" kern="1200" noProof="0">
                          <a:solidFill>
                            <a:schemeClr val="accent5">
                              <a:lumMod val="20000"/>
                              <a:lumOff val="80000"/>
                            </a:schemeClr>
                          </a:solidFill>
                          <a:effectLst/>
                          <a:latin typeface="Calibri"/>
                        </a:rPr>
                        <a:t>Share an example of </a:t>
                      </a:r>
                      <a:r>
                        <a:rPr lang="en-US" sz="1400" b="0" i="0" u="none" strike="noStrike" kern="1200" noProof="0">
                          <a:solidFill>
                            <a:schemeClr val="accent5">
                              <a:lumMod val="20000"/>
                              <a:lumOff val="80000"/>
                            </a:schemeClr>
                          </a:solidFill>
                          <a:effectLst/>
                          <a:latin typeface="+mn-lt"/>
                        </a:rPr>
                        <a:t>experience with one </a:t>
                      </a:r>
                      <a:r>
                        <a:rPr lang="en-US" sz="1400" b="0" i="0" u="none" strike="noStrike" kern="1200" noProof="0">
                          <a:solidFill>
                            <a:schemeClr val="accent5">
                              <a:lumMod val="20000"/>
                              <a:lumOff val="80000"/>
                            </a:schemeClr>
                          </a:solidFill>
                          <a:effectLst/>
                          <a:latin typeface="Calibri"/>
                        </a:rPr>
                        <a:t>technique or one successful application. Examples can also be case studies, articles, tip sheets, webinars, or templates.</a:t>
                      </a:r>
                      <a:r>
                        <a:rPr lang="en-US" sz="1400" b="0" i="0" u="none" strike="noStrike" kern="1200">
                          <a:solidFill>
                            <a:schemeClr val="accent5">
                              <a:lumMod val="20000"/>
                              <a:lumOff val="80000"/>
                            </a:schemeClr>
                          </a:solidFill>
                          <a:effectLst/>
                          <a:latin typeface="+mn-lt"/>
                          <a:ea typeface="+mn-ea"/>
                          <a:cs typeface="+mn-cs"/>
                        </a:rPr>
                        <a:t> (can use same as Innovation Badge)</a:t>
                      </a:r>
                      <a:endParaRPr lang="en-US" sz="1400">
                        <a:solidFill>
                          <a:schemeClr val="accent5">
                            <a:lumMod val="20000"/>
                            <a:lumOff val="80000"/>
                          </a:schemeClr>
                        </a:solidFill>
                      </a:endParaRPr>
                    </a:p>
                  </a:txBody>
                  <a:tcPr>
                    <a:noFill/>
                  </a:tcPr>
                </a:tc>
                <a:tc>
                  <a:txBody>
                    <a:bodyPr/>
                    <a:lstStyle/>
                    <a:p>
                      <a:pPr marL="0" marR="0" lvl="0" indent="0" algn="l">
                        <a:lnSpc>
                          <a:spcPct val="100000"/>
                        </a:lnSpc>
                        <a:spcBef>
                          <a:spcPts val="0"/>
                        </a:spcBef>
                        <a:spcAft>
                          <a:spcPts val="0"/>
                        </a:spcAft>
                        <a:buNone/>
                      </a:pPr>
                      <a:r>
                        <a:rPr lang="en-US" sz="1400" b="0" i="0" u="none" strike="noStrike" kern="1200" noProof="0">
                          <a:solidFill>
                            <a:schemeClr val="accent5">
                              <a:lumMod val="20000"/>
                              <a:lumOff val="80000"/>
                            </a:schemeClr>
                          </a:solidFill>
                          <a:effectLst/>
                          <a:latin typeface="Calibri"/>
                        </a:rPr>
                        <a:t>Share an example of </a:t>
                      </a:r>
                      <a:r>
                        <a:rPr lang="en-US" sz="1400" b="0" i="0" u="none" strike="noStrike" kern="1200" noProof="0">
                          <a:solidFill>
                            <a:schemeClr val="accent5">
                              <a:lumMod val="20000"/>
                              <a:lumOff val="80000"/>
                            </a:schemeClr>
                          </a:solidFill>
                          <a:effectLst/>
                          <a:latin typeface="+mn-lt"/>
                        </a:rPr>
                        <a:t>experience with three </a:t>
                      </a:r>
                      <a:r>
                        <a:rPr lang="en-US" sz="1400" b="0" i="0" u="none" strike="noStrike" kern="1200" noProof="0">
                          <a:solidFill>
                            <a:schemeClr val="accent5">
                              <a:lumMod val="20000"/>
                              <a:lumOff val="80000"/>
                            </a:schemeClr>
                          </a:solidFill>
                          <a:effectLst/>
                          <a:latin typeface="Calibri"/>
                        </a:rPr>
                        <a:t>techniques or successful applications. Examples can also be case studies, articles, tip sheets, webinars, or templates.</a:t>
                      </a:r>
                      <a:r>
                        <a:rPr lang="en-US" sz="1400" b="0" i="0" u="none" strike="noStrike" kern="1200">
                          <a:solidFill>
                            <a:schemeClr val="accent5">
                              <a:lumMod val="20000"/>
                              <a:lumOff val="80000"/>
                            </a:schemeClr>
                          </a:solidFill>
                          <a:effectLst/>
                          <a:latin typeface="+mn-lt"/>
                          <a:ea typeface="+mn-ea"/>
                          <a:cs typeface="+mn-cs"/>
                        </a:rPr>
                        <a:t> (can use same as Innovation Badge)</a:t>
                      </a:r>
                      <a:endParaRPr lang="en-US" sz="1400">
                        <a:solidFill>
                          <a:schemeClr val="accent5">
                            <a:lumMod val="20000"/>
                            <a:lumOff val="80000"/>
                          </a:schemeClr>
                        </a:solidFill>
                      </a:endParaRPr>
                    </a:p>
                  </a:txBody>
                  <a:tcPr>
                    <a:noFill/>
                  </a:tcPr>
                </a:tc>
                <a:tc>
                  <a:txBody>
                    <a:bodyPr/>
                    <a:lstStyle/>
                    <a:p>
                      <a:pPr marL="0" marR="0" lvl="0" indent="0" algn="l">
                        <a:lnSpc>
                          <a:spcPct val="100000"/>
                        </a:lnSpc>
                        <a:spcBef>
                          <a:spcPts val="0"/>
                        </a:spcBef>
                        <a:spcAft>
                          <a:spcPts val="0"/>
                        </a:spcAft>
                        <a:buNone/>
                      </a:pPr>
                      <a:r>
                        <a:rPr lang="en-US" sz="1400" b="0" i="0" u="none" strike="noStrike" kern="1200" noProof="0">
                          <a:solidFill>
                            <a:schemeClr val="accent5">
                              <a:lumMod val="20000"/>
                              <a:lumOff val="80000"/>
                            </a:schemeClr>
                          </a:solidFill>
                          <a:effectLst/>
                          <a:latin typeface="Calibri"/>
                        </a:rPr>
                        <a:t>Share an example </a:t>
                      </a:r>
                      <a:r>
                        <a:rPr lang="en-US" sz="1400" b="0" i="0" u="none" strike="noStrike" kern="1200" noProof="0">
                          <a:solidFill>
                            <a:schemeClr val="accent5">
                              <a:lumMod val="20000"/>
                              <a:lumOff val="80000"/>
                            </a:schemeClr>
                          </a:solidFill>
                          <a:effectLst/>
                          <a:latin typeface="+mn-lt"/>
                        </a:rPr>
                        <a:t>of experience with  </a:t>
                      </a:r>
                      <a:r>
                        <a:rPr lang="en-US" sz="1400" b="0" i="0" u="none" strike="noStrike" kern="1200" noProof="0">
                          <a:solidFill>
                            <a:schemeClr val="accent5">
                              <a:lumMod val="20000"/>
                              <a:lumOff val="80000"/>
                            </a:schemeClr>
                          </a:solidFill>
                          <a:effectLst/>
                          <a:latin typeface="Calibri"/>
                        </a:rPr>
                        <a:t>five techniques or successful applications. Examples can also be case studies, articles, tip sheets, webinars, or templates.</a:t>
                      </a:r>
                      <a:r>
                        <a:rPr lang="en-US" sz="1400" b="0" i="0" u="none" strike="noStrike" kern="1200">
                          <a:solidFill>
                            <a:schemeClr val="accent5">
                              <a:lumMod val="20000"/>
                              <a:lumOff val="80000"/>
                            </a:schemeClr>
                          </a:solidFill>
                          <a:effectLst/>
                          <a:latin typeface="+mn-lt"/>
                          <a:ea typeface="+mn-ea"/>
                          <a:cs typeface="+mn-cs"/>
                        </a:rPr>
                        <a:t> </a:t>
                      </a:r>
                      <a:endParaRPr lang="en-US" sz="1400">
                        <a:solidFill>
                          <a:schemeClr val="accent5">
                            <a:lumMod val="20000"/>
                            <a:lumOff val="80000"/>
                          </a:schemeClr>
                        </a:solidFill>
                      </a:endParaRPr>
                    </a:p>
                  </a:txBody>
                  <a:tcPr>
                    <a:noFill/>
                  </a:tcPr>
                </a:tc>
                <a:extLst>
                  <a:ext uri="{0D108BD9-81ED-4DB2-BD59-A6C34878D82A}">
                    <a16:rowId xmlns:a16="http://schemas.microsoft.com/office/drawing/2014/main" val="926478638"/>
                  </a:ext>
                </a:extLst>
              </a:tr>
              <a:tr h="1550597">
                <a:tc>
                  <a:txBody>
                    <a:bodyPr/>
                    <a:lstStyle/>
                    <a:p>
                      <a:endParaRPr lang="en-US" sz="1400">
                        <a:solidFill>
                          <a:srgbClr val="FF0000"/>
                        </a:solidFill>
                      </a:endParaRPr>
                    </a:p>
                  </a:txBody>
                  <a:tcPr>
                    <a:solidFill>
                      <a:schemeClr val="bg1">
                        <a:lumMod val="75000"/>
                      </a:schemeClr>
                    </a:solidFill>
                  </a:tcPr>
                </a:tc>
                <a:tc>
                  <a:txBody>
                    <a:bodyPr/>
                    <a:lstStyle/>
                    <a:p>
                      <a:pPr marL="0" algn="l" defTabSz="914400" rtl="0" eaLnBrk="1" latinLnBrk="0" hangingPunct="1"/>
                      <a:endParaRPr lang="en-US" sz="1400" kern="1200">
                        <a:solidFill>
                          <a:schemeClr val="accent5">
                            <a:lumMod val="20000"/>
                            <a:lumOff val="80000"/>
                          </a:schemeClr>
                        </a:solidFill>
                        <a:latin typeface="+mn-lt"/>
                        <a:ea typeface="+mn-ea"/>
                        <a:cs typeface="+mn-cs"/>
                      </a:endParaRPr>
                    </a:p>
                  </a:txBody>
                  <a:tcPr>
                    <a:solidFill>
                      <a:schemeClr val="bg1">
                        <a:lumMod val="75000"/>
                      </a:schemeClr>
                    </a:solidFill>
                  </a:tcPr>
                </a:tc>
                <a:tc>
                  <a:txBody>
                    <a:bodyPr/>
                    <a:lstStyle/>
                    <a:p>
                      <a:pPr marL="0" algn="l" defTabSz="914400" rtl="0" eaLnBrk="1" latinLnBrk="0" hangingPunct="1"/>
                      <a:endParaRPr lang="en-US" sz="1400" kern="1200">
                        <a:solidFill>
                          <a:schemeClr val="accent5">
                            <a:lumMod val="20000"/>
                            <a:lumOff val="80000"/>
                          </a:schemeClr>
                        </a:solidFill>
                        <a:latin typeface="+mn-lt"/>
                        <a:ea typeface="+mn-ea"/>
                        <a:cs typeface="+mn-cs"/>
                      </a:endParaRPr>
                    </a:p>
                  </a:txBody>
                  <a:tcPr>
                    <a:solidFill>
                      <a:schemeClr val="bg1">
                        <a:lumMod val="75000"/>
                      </a:schemeClr>
                    </a:solidFill>
                  </a:tcPr>
                </a:tc>
                <a:extLst>
                  <a:ext uri="{0D108BD9-81ED-4DB2-BD59-A6C34878D82A}">
                    <a16:rowId xmlns:a16="http://schemas.microsoft.com/office/drawing/2014/main" val="1693240946"/>
                  </a:ext>
                </a:extLst>
              </a:tr>
            </a:tbl>
          </a:graphicData>
        </a:graphic>
      </p:graphicFrame>
      <p:pic>
        <p:nvPicPr>
          <p:cNvPr id="30" name="Picture 29" descr="A picture containing company name&#10;&#10;Description automatically generated">
            <a:extLst>
              <a:ext uri="{FF2B5EF4-FFF2-40B4-BE49-F238E27FC236}">
                <a16:creationId xmlns:a16="http://schemas.microsoft.com/office/drawing/2014/main" id="{CA419884-CAD8-4D48-AF56-527D32141DB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220" b="93215" l="2666" r="94346">
                        <a14:foregroundMark x1="28998" y1="25283" x2="28998" y2="25283"/>
                        <a14:foregroundMark x1="41115" y1="43134" x2="41115" y2="43134"/>
                        <a14:foregroundMark x1="44184" y1="43457" x2="44184" y2="43457"/>
                        <a14:foregroundMark x1="38207" y1="41680" x2="38207" y2="41680"/>
                        <a14:foregroundMark x1="36349" y1="42003" x2="36349" y2="42003"/>
                        <a14:foregroundMark x1="41115" y1="42407" x2="41115" y2="42407"/>
                        <a14:foregroundMark x1="48788" y1="44992" x2="48788" y2="44992"/>
                        <a14:foregroundMark x1="54847" y1="42165" x2="54847" y2="42165"/>
                        <a14:foregroundMark x1="60905" y1="44588" x2="60905" y2="44588"/>
                        <a14:foregroundMark x1="61470" y1="50808" x2="61470" y2="50808"/>
                        <a14:foregroundMark x1="50485" y1="50646" x2="50485" y2="50646"/>
                        <a14:foregroundMark x1="49515" y1="8966" x2="49515" y2="8966"/>
                        <a14:foregroundMark x1="50646" y1="6220" x2="50646" y2="6220"/>
                        <a14:foregroundMark x1="6785" y1="49919" x2="6785" y2="49919"/>
                        <a14:foregroundMark x1="2746" y1="45153" x2="2746" y2="45153"/>
                        <a14:foregroundMark x1="94346" y1="47334" x2="94346" y2="47334"/>
                        <a14:foregroundMark x1="72456" y1="29321" x2="72456" y2="29321"/>
                        <a14:foregroundMark x1="74717" y1="33037" x2="74717" y2="33037"/>
                        <a14:foregroundMark x1="74717" y1="33037" x2="74717" y2="33037"/>
                        <a14:foregroundMark x1="71405" y1="32472" x2="71405" y2="32472"/>
                        <a14:foregroundMark x1="61470" y1="30129" x2="61470" y2="30129"/>
                        <a14:foregroundMark x1="53069" y1="28110" x2="53069" y2="28110"/>
                        <a14:foregroundMark x1="53069" y1="26090" x2="53069" y2="26090"/>
                        <a14:foregroundMark x1="54281" y1="30452" x2="54281" y2="30452"/>
                        <a14:foregroundMark x1="43861" y1="28837" x2="43861" y2="28837"/>
                        <a14:foregroundMark x1="34895" y1="28998" x2="34895" y2="28998"/>
                        <a14:foregroundMark x1="39257" y1="29725" x2="39257" y2="29725"/>
                        <a14:foregroundMark x1="28433" y1="25687" x2="28433" y2="25687"/>
                        <a14:foregroundMark x1="28837" y1="29725" x2="28837" y2="29725"/>
                        <a14:foregroundMark x1="29160" y1="33926" x2="29160" y2="33926"/>
                        <a14:foregroundMark x1="64620" y1="44426" x2="64620" y2="44426"/>
                        <a14:foregroundMark x1="52100" y1="93215" x2="52100" y2="93215"/>
                      </a14:backgroundRemoval>
                    </a14:imgEffect>
                  </a14:imgLayer>
                </a14:imgProps>
              </a:ext>
              <a:ext uri="{28A0092B-C50C-407E-A947-70E740481C1C}">
                <a14:useLocalDpi xmlns:a14="http://schemas.microsoft.com/office/drawing/2010/main" val="0"/>
              </a:ext>
            </a:extLst>
          </a:blip>
          <a:srcRect/>
          <a:stretch>
            <a:fillRect/>
          </a:stretch>
        </p:blipFill>
        <p:spPr bwMode="auto">
          <a:xfrm>
            <a:off x="5204396" y="4591322"/>
            <a:ext cx="1541463" cy="1541463"/>
          </a:xfrm>
          <a:prstGeom prst="rect">
            <a:avLst/>
          </a:prstGeom>
          <a:noFill/>
          <a:ln>
            <a:noFill/>
          </a:ln>
        </p:spPr>
      </p:pic>
      <p:pic>
        <p:nvPicPr>
          <p:cNvPr id="31" name="Picture 30" descr="A picture containing company name&#10;&#10;Description automatically generated">
            <a:extLst>
              <a:ext uri="{FF2B5EF4-FFF2-40B4-BE49-F238E27FC236}">
                <a16:creationId xmlns:a16="http://schemas.microsoft.com/office/drawing/2014/main" id="{5001D54B-78E1-4CFF-B5B7-5540D00E0694}"/>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345" b="93059" l="3635" r="94346">
                        <a14:foregroundMark x1="5493" y1="47377" x2="5493" y2="47377"/>
                        <a14:foregroundMark x1="4604" y1="60936" x2="4604" y2="60936"/>
                        <a14:foregroundMark x1="3635" y1="45117" x2="3635" y2="45117"/>
                        <a14:foregroundMark x1="94507" y1="49395" x2="94507" y2="49395"/>
                        <a14:foregroundMark x1="51777" y1="93059" x2="51777" y2="93059"/>
                        <a14:foregroundMark x1="46446" y1="7345" x2="46446" y2="7345"/>
                        <a14:foregroundMark x1="41438" y1="42776" x2="41438" y2="42776"/>
                        <a14:foregroundMark x1="38207" y1="41646" x2="38207" y2="41646"/>
                        <a14:foregroundMark x1="35380" y1="42776" x2="35380" y2="42776"/>
                        <a14:foregroundMark x1="51777" y1="45117" x2="51777" y2="45117"/>
                        <a14:foregroundMark x1="53958" y1="44068" x2="53958" y2="44068"/>
                        <a14:foregroundMark x1="60743" y1="44229" x2="60743" y2="44229"/>
                      </a14:backgroundRemoval>
                    </a14:imgEffect>
                  </a14:imgLayer>
                </a14:imgProps>
              </a:ext>
              <a:ext uri="{28A0092B-C50C-407E-A947-70E740481C1C}">
                <a14:useLocalDpi xmlns:a14="http://schemas.microsoft.com/office/drawing/2010/main" val="0"/>
              </a:ext>
            </a:extLst>
          </a:blip>
          <a:srcRect/>
          <a:stretch>
            <a:fillRect/>
          </a:stretch>
        </p:blipFill>
        <p:spPr bwMode="auto">
          <a:xfrm>
            <a:off x="9182149" y="4599938"/>
            <a:ext cx="1531149" cy="1531149"/>
          </a:xfrm>
          <a:prstGeom prst="rect">
            <a:avLst/>
          </a:prstGeom>
          <a:noFill/>
          <a:ln>
            <a:noFill/>
          </a:ln>
        </p:spPr>
      </p:pic>
      <p:sp>
        <p:nvSpPr>
          <p:cNvPr id="22" name="TextBox 21">
            <a:extLst>
              <a:ext uri="{FF2B5EF4-FFF2-40B4-BE49-F238E27FC236}">
                <a16:creationId xmlns:a16="http://schemas.microsoft.com/office/drawing/2014/main" id="{8084F475-768F-26BC-9FE5-410823343CFB}"/>
              </a:ext>
            </a:extLst>
          </p:cNvPr>
          <p:cNvSpPr txBox="1"/>
          <p:nvPr/>
        </p:nvSpPr>
        <p:spPr>
          <a:xfrm>
            <a:off x="343024" y="6167470"/>
            <a:ext cx="11433546" cy="738664"/>
          </a:xfrm>
          <a:prstGeom prst="rect">
            <a:avLst/>
          </a:prstGeom>
          <a:noFill/>
        </p:spPr>
        <p:txBody>
          <a:bodyPr wrap="square">
            <a:spAutoFit/>
          </a:bodyPr>
          <a:lstStyle/>
          <a:p>
            <a:r>
              <a:rPr lang="en-US" sz="1400">
                <a:solidFill>
                  <a:schemeClr val="bg1"/>
                </a:solidFill>
                <a:cs typeface="Calibri"/>
              </a:rPr>
              <a:t>*Anyone in the acquisition process with various titles such as COR, PM, CO, CS, Legal, Policy and others who take part in requirement building, evaluation, procurement and contract management or other phases of the acquisition process are highly encouraged to pursue these badges. Diversity in functional areas will create a more meaningful program and enrich it with truly new perspectives and content. </a:t>
            </a:r>
          </a:p>
        </p:txBody>
      </p:sp>
      <p:pic>
        <p:nvPicPr>
          <p:cNvPr id="6" name="Picture 5" descr="A picture containing text, sign&#10;&#10;Description automatically generated">
            <a:extLst>
              <a:ext uri="{FF2B5EF4-FFF2-40B4-BE49-F238E27FC236}">
                <a16:creationId xmlns:a16="http://schemas.microsoft.com/office/drawing/2014/main" id="{ECF3CD08-3ABA-6B3E-7C4E-B6D5CD21F00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11488" y="4546795"/>
            <a:ext cx="1615492" cy="1615492"/>
          </a:xfrm>
          <a:prstGeom prst="rect">
            <a:avLst/>
          </a:prstGeom>
        </p:spPr>
      </p:pic>
    </p:spTree>
    <p:extLst>
      <p:ext uri="{BB962C8B-B14F-4D97-AF65-F5344CB8AC3E}">
        <p14:creationId xmlns:p14="http://schemas.microsoft.com/office/powerpoint/2010/main" val="27896964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41</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aphicFrame>
        <p:nvGraphicFramePr>
          <p:cNvPr id="23" name="Table 5">
            <a:extLst>
              <a:ext uri="{FF2B5EF4-FFF2-40B4-BE49-F238E27FC236}">
                <a16:creationId xmlns:a16="http://schemas.microsoft.com/office/drawing/2014/main" id="{8DE37565-305A-8D8C-1A89-1452F5BC0CF1}"/>
              </a:ext>
            </a:extLst>
          </p:cNvPr>
          <p:cNvGraphicFramePr>
            <a:graphicFrameLocks noGrp="1"/>
          </p:cNvGraphicFramePr>
          <p:nvPr>
            <p:extLst>
              <p:ext uri="{D42A27DB-BD31-4B8C-83A1-F6EECF244321}">
                <p14:modId xmlns:p14="http://schemas.microsoft.com/office/powerpoint/2010/main" val="1961776134"/>
              </p:ext>
            </p:extLst>
          </p:nvPr>
        </p:nvGraphicFramePr>
        <p:xfrm>
          <a:off x="2900854" y="2025135"/>
          <a:ext cx="5780690" cy="3761130"/>
        </p:xfrm>
        <a:graphic>
          <a:graphicData uri="http://schemas.openxmlformats.org/drawingml/2006/table">
            <a:tbl>
              <a:tblPr firstRow="1" bandRow="1">
                <a:tableStyleId>{5C22544A-7EE6-4342-B048-85BDC9FD1C3A}</a:tableStyleId>
              </a:tblPr>
              <a:tblGrid>
                <a:gridCol w="5780690">
                  <a:extLst>
                    <a:ext uri="{9D8B030D-6E8A-4147-A177-3AD203B41FA5}">
                      <a16:colId xmlns:a16="http://schemas.microsoft.com/office/drawing/2014/main" val="3539900019"/>
                    </a:ext>
                  </a:extLst>
                </a:gridCol>
              </a:tblGrid>
              <a:tr h="495470">
                <a:tc>
                  <a:txBody>
                    <a:bodyPr/>
                    <a:lstStyle/>
                    <a:p>
                      <a:pPr marL="0" indent="0" algn="ctr"/>
                      <a:r>
                        <a:rPr lang="en-US" sz="1400">
                          <a:solidFill>
                            <a:schemeClr val="accent5">
                              <a:lumMod val="20000"/>
                              <a:lumOff val="80000"/>
                            </a:schemeClr>
                          </a:solidFill>
                        </a:rPr>
                        <a:t>Inventor</a:t>
                      </a:r>
                    </a:p>
                  </a:txBody>
                  <a:tcPr anchor="ctr">
                    <a:solidFill>
                      <a:schemeClr val="accent5">
                        <a:lumMod val="75000"/>
                      </a:schemeClr>
                    </a:solidFill>
                  </a:tcPr>
                </a:tc>
                <a:extLst>
                  <a:ext uri="{0D108BD9-81ED-4DB2-BD59-A6C34878D82A}">
                    <a16:rowId xmlns:a16="http://schemas.microsoft.com/office/drawing/2014/main" val="2788109027"/>
                  </a:ext>
                </a:extLst>
              </a:tr>
              <a:tr h="561340">
                <a:tc>
                  <a:txBody>
                    <a:bodyPr/>
                    <a:lstStyle/>
                    <a:p>
                      <a:r>
                        <a:rPr lang="en-US" sz="1400">
                          <a:solidFill>
                            <a:schemeClr val="accent5">
                              <a:lumMod val="20000"/>
                              <a:lumOff val="80000"/>
                            </a:schemeClr>
                          </a:solidFill>
                        </a:rPr>
                        <a:t>Create a new-to-DOC acquisition community technique or tool </a:t>
                      </a:r>
                    </a:p>
                    <a:p>
                      <a:r>
                        <a:rPr lang="en-US" sz="1400">
                          <a:solidFill>
                            <a:schemeClr val="accent5">
                              <a:lumMod val="20000"/>
                              <a:lumOff val="80000"/>
                            </a:schemeClr>
                          </a:solidFill>
                        </a:rPr>
                        <a:t>AND</a:t>
                      </a:r>
                    </a:p>
                  </a:txBody>
                  <a:tcPr>
                    <a:noFill/>
                  </a:tcPr>
                </a:tc>
                <a:extLst>
                  <a:ext uri="{0D108BD9-81ED-4DB2-BD59-A6C34878D82A}">
                    <a16:rowId xmlns:a16="http://schemas.microsoft.com/office/drawing/2014/main" val="3641933095"/>
                  </a:ext>
                </a:extLst>
              </a:tr>
              <a:tr h="584888">
                <a:tc>
                  <a:txBody>
                    <a:bodyPr/>
                    <a:lstStyle/>
                    <a:p>
                      <a:r>
                        <a:rPr lang="en-US" sz="1400">
                          <a:solidFill>
                            <a:schemeClr val="accent5">
                              <a:lumMod val="20000"/>
                              <a:lumOff val="80000"/>
                            </a:schemeClr>
                          </a:solidFill>
                        </a:rPr>
                        <a:t>Receive Vote from Innovation Council </a:t>
                      </a:r>
                    </a:p>
                    <a:p>
                      <a:pPr lvl="0">
                        <a:buNone/>
                      </a:pPr>
                      <a:r>
                        <a:rPr lang="en-US" sz="1400">
                          <a:solidFill>
                            <a:schemeClr val="accent5">
                              <a:lumMod val="20000"/>
                              <a:lumOff val="80000"/>
                            </a:schemeClr>
                          </a:solidFill>
                        </a:rPr>
                        <a:t>AND</a:t>
                      </a:r>
                    </a:p>
                  </a:txBody>
                  <a:tcPr>
                    <a:noFill/>
                  </a:tcPr>
                </a:tc>
                <a:extLst>
                  <a:ext uri="{0D108BD9-81ED-4DB2-BD59-A6C34878D82A}">
                    <a16:rowId xmlns:a16="http://schemas.microsoft.com/office/drawing/2014/main" val="2515643286"/>
                  </a:ext>
                </a:extLst>
              </a:tr>
              <a:tr h="568835">
                <a:tc>
                  <a:txBody>
                    <a:bodyPr/>
                    <a:lstStyle/>
                    <a:p>
                      <a:r>
                        <a:rPr lang="en-US" sz="1400">
                          <a:solidFill>
                            <a:schemeClr val="accent5">
                              <a:lumMod val="20000"/>
                              <a:lumOff val="80000"/>
                            </a:schemeClr>
                          </a:solidFill>
                        </a:rPr>
                        <a:t>Share an example of the technique or tool invented. This can include a case study, article, tip sheet, webinar, or template about the invented technique.</a:t>
                      </a:r>
                    </a:p>
                  </a:txBody>
                  <a:tcPr>
                    <a:noFill/>
                  </a:tcPr>
                </a:tc>
                <a:extLst>
                  <a:ext uri="{0D108BD9-81ED-4DB2-BD59-A6C34878D82A}">
                    <a16:rowId xmlns:a16="http://schemas.microsoft.com/office/drawing/2014/main" val="926478638"/>
                  </a:ext>
                </a:extLst>
              </a:tr>
              <a:tr h="1550597">
                <a:tc>
                  <a:txBody>
                    <a:bodyPr/>
                    <a:lstStyle/>
                    <a:p>
                      <a:endParaRPr lang="en-US" sz="1400">
                        <a:solidFill>
                          <a:schemeClr val="accent5">
                            <a:lumMod val="20000"/>
                            <a:lumOff val="80000"/>
                          </a:schemeClr>
                        </a:solidFill>
                      </a:endParaRPr>
                    </a:p>
                  </a:txBody>
                  <a:tcPr>
                    <a:solidFill>
                      <a:schemeClr val="bg1">
                        <a:lumMod val="75000"/>
                      </a:schemeClr>
                    </a:solidFill>
                  </a:tcPr>
                </a:tc>
                <a:extLst>
                  <a:ext uri="{0D108BD9-81ED-4DB2-BD59-A6C34878D82A}">
                    <a16:rowId xmlns:a16="http://schemas.microsoft.com/office/drawing/2014/main" val="1693240946"/>
                  </a:ext>
                </a:extLst>
              </a:tr>
            </a:tbl>
          </a:graphicData>
        </a:graphic>
      </p:graphicFrame>
      <p:pic>
        <p:nvPicPr>
          <p:cNvPr id="29" name="Picture 28" descr="A picture containing text, sign&#10;&#10;Description automatically generated">
            <a:extLst>
              <a:ext uri="{FF2B5EF4-FFF2-40B4-BE49-F238E27FC236}">
                <a16:creationId xmlns:a16="http://schemas.microsoft.com/office/drawing/2014/main" id="{77ECD0E5-4669-43A4-B32D-3DE7F17208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7129" y="4244005"/>
            <a:ext cx="1529914" cy="1531149"/>
          </a:xfrm>
          <a:prstGeom prst="rect">
            <a:avLst/>
          </a:prstGeom>
        </p:spPr>
      </p:pic>
      <p:sp>
        <p:nvSpPr>
          <p:cNvPr id="24" name="TextBox 23">
            <a:extLst>
              <a:ext uri="{FF2B5EF4-FFF2-40B4-BE49-F238E27FC236}">
                <a16:creationId xmlns:a16="http://schemas.microsoft.com/office/drawing/2014/main" id="{F4BAD1EB-9917-E6D3-9154-4409120D62C5}"/>
              </a:ext>
            </a:extLst>
          </p:cNvPr>
          <p:cNvSpPr txBox="1"/>
          <p:nvPr/>
        </p:nvSpPr>
        <p:spPr>
          <a:xfrm>
            <a:off x="227411" y="5988800"/>
            <a:ext cx="11433546" cy="738664"/>
          </a:xfrm>
          <a:prstGeom prst="rect">
            <a:avLst/>
          </a:prstGeom>
          <a:noFill/>
        </p:spPr>
        <p:txBody>
          <a:bodyPr wrap="square">
            <a:spAutoFit/>
          </a:bodyPr>
          <a:lstStyle/>
          <a:p>
            <a:r>
              <a:rPr lang="en-US" sz="1400">
                <a:solidFill>
                  <a:schemeClr val="bg1"/>
                </a:solidFill>
                <a:cs typeface="Calibri"/>
              </a:rPr>
              <a:t>*Anyone in the acquisition process with various titles such as COR, PM, CO, CS, Legal, Policy and others who take part in requirement building, evaluation, procurement and contract management or other phases of the acquisition process are highly encouraged to pursue these badges. Diversity in functional areas will create a more meaningful program and enrich it with truly new perspectives and content. </a:t>
            </a:r>
          </a:p>
        </p:txBody>
      </p:sp>
      <p:sp>
        <p:nvSpPr>
          <p:cNvPr id="25" name="Title 1">
            <a:extLst>
              <a:ext uri="{FF2B5EF4-FFF2-40B4-BE49-F238E27FC236}">
                <a16:creationId xmlns:a16="http://schemas.microsoft.com/office/drawing/2014/main" id="{BC12BD96-A777-4921-8238-023DAA7B610C}"/>
              </a:ext>
            </a:extLst>
          </p:cNvPr>
          <p:cNvSpPr>
            <a:spLocks noGrp="1"/>
          </p:cNvSpPr>
          <p:nvPr>
            <p:ph type="ctrTitle"/>
          </p:nvPr>
        </p:nvSpPr>
        <p:spPr>
          <a:xfrm>
            <a:off x="1028700" y="634689"/>
            <a:ext cx="9144000" cy="1379505"/>
          </a:xfrm>
        </p:spPr>
        <p:txBody>
          <a:bodyPr>
            <a:normAutofit/>
          </a:bodyPr>
          <a:lstStyle/>
          <a:p>
            <a:r>
              <a:rPr lang="en-US" u="sng">
                <a:ln w="15875">
                  <a:solidFill>
                    <a:srgbClr val="0070C0"/>
                  </a:solidFill>
                </a:ln>
                <a:solidFill>
                  <a:schemeClr val="bg1"/>
                </a:solidFill>
                <a:latin typeface="Bradley Hand ITC" panose="03070402050302030203" pitchFamily="66" charset="0"/>
              </a:rPr>
              <a:t>Inventor Badge</a:t>
            </a:r>
            <a:endParaRPr lang="en-US" u="sng">
              <a:ln w="15875">
                <a:solidFill>
                  <a:srgbClr val="0070C0"/>
                </a:solidFill>
              </a:ln>
              <a:solidFill>
                <a:schemeClr val="bg1"/>
              </a:solidFill>
              <a:latin typeface="Copperplate Gothic Light" panose="020E0507020206020404" pitchFamily="34" charset="0"/>
            </a:endParaRPr>
          </a:p>
        </p:txBody>
      </p:sp>
      <p:pic>
        <p:nvPicPr>
          <p:cNvPr id="27" name="Picture 26" descr="A picture containing text, outdoor&#10;&#10;Description automatically generated">
            <a:extLst>
              <a:ext uri="{FF2B5EF4-FFF2-40B4-BE49-F238E27FC236}">
                <a16:creationId xmlns:a16="http://schemas.microsoft.com/office/drawing/2014/main" id="{DE4A10CA-A00D-089F-7E5D-E8B78E1301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spTree>
    <p:extLst>
      <p:ext uri="{BB962C8B-B14F-4D97-AF65-F5344CB8AC3E}">
        <p14:creationId xmlns:p14="http://schemas.microsoft.com/office/powerpoint/2010/main" val="35046546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42</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22" name="Graphic 13" descr="Single gear outline">
            <a:extLst>
              <a:ext uri="{FF2B5EF4-FFF2-40B4-BE49-F238E27FC236}">
                <a16:creationId xmlns:a16="http://schemas.microsoft.com/office/drawing/2014/main" id="{DB49717A-918D-4726-A967-A98AC18DA80C}"/>
              </a:ext>
            </a:extLst>
          </p:cNvPr>
          <p:cNvGrpSpPr/>
          <p:nvPr/>
        </p:nvGrpSpPr>
        <p:grpSpPr>
          <a:xfrm>
            <a:off x="227410" y="968697"/>
            <a:ext cx="648652" cy="647861"/>
            <a:chOff x="5772150" y="3105150"/>
            <a:chExt cx="648652" cy="647861"/>
          </a:xfrm>
          <a:solidFill>
            <a:srgbClr val="DF21C4"/>
          </a:solidFill>
        </p:grpSpPr>
        <p:sp>
          <p:nvSpPr>
            <p:cNvPr id="23" name="Freeform: Shape 22">
              <a:extLst>
                <a:ext uri="{FF2B5EF4-FFF2-40B4-BE49-F238E27FC236}">
                  <a16:creationId xmlns:a16="http://schemas.microsoft.com/office/drawing/2014/main" id="{7168F292-2EA0-448E-9C25-8454E8A2328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5356134-DC84-42D6-A94C-800DD656C56D}"/>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21511"/>
            <a:ext cx="9144000" cy="2387600"/>
          </a:xfrm>
        </p:spPr>
        <p:txBody>
          <a:bodyPr>
            <a:normAutofit/>
          </a:bodyPr>
          <a:lstStyle/>
          <a:p>
            <a:r>
              <a:rPr lang="en-US" sz="8800" u="sng">
                <a:ln w="15875">
                  <a:solidFill>
                    <a:srgbClr val="0070C0"/>
                  </a:solidFill>
                </a:ln>
                <a:solidFill>
                  <a:schemeClr val="bg1"/>
                </a:solidFill>
                <a:latin typeface="Bradley Hand ITC" panose="03070402050302030203" pitchFamily="66" charset="0"/>
              </a:rPr>
              <a:t>Case Studies</a:t>
            </a:r>
          </a:p>
        </p:txBody>
      </p:sp>
      <p:sp>
        <p:nvSpPr>
          <p:cNvPr id="18" name="Subtitle 2">
            <a:extLst>
              <a:ext uri="{FF2B5EF4-FFF2-40B4-BE49-F238E27FC236}">
                <a16:creationId xmlns:a16="http://schemas.microsoft.com/office/drawing/2014/main" id="{58D13A4A-DF31-4E7D-A95E-AC1D8F468596}"/>
              </a:ext>
            </a:extLst>
          </p:cNvPr>
          <p:cNvSpPr>
            <a:spLocks noGrp="1"/>
          </p:cNvSpPr>
          <p:nvPr>
            <p:ph type="subTitle" idx="1"/>
          </p:nvPr>
        </p:nvSpPr>
        <p:spPr>
          <a:xfrm>
            <a:off x="1029652" y="2360986"/>
            <a:ext cx="11019473" cy="1655762"/>
          </a:xfrm>
        </p:spPr>
        <p:txBody>
          <a:bodyPr vert="horz" lIns="91440" tIns="45720" rIns="91440" bIns="45720" rtlCol="0" anchor="t">
            <a:noAutofit/>
          </a:bodyPr>
          <a:lstStyle/>
          <a:p>
            <a:pPr algn="l">
              <a:spcBef>
                <a:spcPct val="0"/>
              </a:spcBef>
            </a:pPr>
            <a:r>
              <a:rPr lang="en-US" sz="3200">
                <a:ln w="15875">
                  <a:solidFill>
                    <a:srgbClr val="74F21E">
                      <a:alpha val="39000"/>
                    </a:srgbClr>
                  </a:solidFill>
                </a:ln>
                <a:solidFill>
                  <a:schemeClr val="bg1"/>
                </a:solidFill>
                <a:latin typeface="Bradley Hand ITC"/>
                <a:ea typeface="+mj-ea"/>
                <a:cs typeface="+mj-cs"/>
              </a:rPr>
              <a:t>What is a case study?</a:t>
            </a:r>
          </a:p>
          <a:p>
            <a:pPr marL="914400" indent="-452438" algn="l">
              <a:spcBef>
                <a:spcPct val="0"/>
              </a:spcBef>
              <a:buFont typeface="Wingdings" panose="05000000000000000000" pitchFamily="2" charset="2"/>
              <a:buChar char="§"/>
            </a:pPr>
            <a:r>
              <a:rPr lang="en-US" sz="3200">
                <a:solidFill>
                  <a:schemeClr val="bg1"/>
                </a:solidFill>
                <a:latin typeface="Bradley Hand ITC" panose="03070402050302030203" pitchFamily="66" charset="0"/>
              </a:rPr>
              <a:t>Documented example of an innovative technique used</a:t>
            </a:r>
          </a:p>
          <a:p>
            <a:pPr marL="914400" indent="-452438" algn="l">
              <a:spcBef>
                <a:spcPct val="0"/>
              </a:spcBef>
              <a:buFont typeface="Wingdings" panose="05000000000000000000" pitchFamily="2" charset="2"/>
              <a:buChar char="§"/>
            </a:pPr>
            <a:r>
              <a:rPr lang="en-US" sz="3200">
                <a:solidFill>
                  <a:schemeClr val="bg1"/>
                </a:solidFill>
                <a:latin typeface="Bradley Hand ITC" panose="03070402050302030203" pitchFamily="66" charset="0"/>
              </a:rPr>
              <a:t>Contributors include DOC-wide acquisition community </a:t>
            </a:r>
          </a:p>
          <a:p>
            <a:pPr marL="461962" algn="l">
              <a:spcBef>
                <a:spcPct val="0"/>
              </a:spcBef>
            </a:pPr>
            <a:endParaRPr lang="en-US" sz="3200">
              <a:solidFill>
                <a:schemeClr val="bg1"/>
              </a:solidFill>
              <a:latin typeface="Bradley Hand ITC" panose="03070402050302030203" pitchFamily="66" charset="0"/>
            </a:endParaRPr>
          </a:p>
          <a:p>
            <a:pPr marL="52388" algn="l">
              <a:spcBef>
                <a:spcPct val="0"/>
              </a:spcBef>
            </a:pPr>
            <a:r>
              <a:rPr lang="en-US" sz="3200">
                <a:ln w="15875">
                  <a:solidFill>
                    <a:srgbClr val="74F21E">
                      <a:alpha val="39000"/>
                    </a:srgbClr>
                  </a:solidFill>
                </a:ln>
                <a:solidFill>
                  <a:schemeClr val="bg1"/>
                </a:solidFill>
                <a:latin typeface="Bradley Hand ITC"/>
                <a:ea typeface="+mj-ea"/>
                <a:cs typeface="+mj-cs"/>
              </a:rPr>
              <a:t>Where can I find them?</a:t>
            </a:r>
          </a:p>
          <a:p>
            <a:pPr marL="976312" indent="-514350" algn="l">
              <a:spcBef>
                <a:spcPct val="0"/>
              </a:spcBef>
              <a:buFont typeface="+mj-lt"/>
              <a:buAutoNum type="arabicPeriod"/>
            </a:pPr>
            <a:r>
              <a:rPr lang="en-US" sz="3200">
                <a:solidFill>
                  <a:schemeClr val="bg1"/>
                </a:solidFill>
                <a:latin typeface="Bradley Hand ITC" panose="03070402050302030203" pitchFamily="66" charset="0"/>
              </a:rPr>
              <a:t>View on The Lab website: </a:t>
            </a:r>
            <a:r>
              <a:rPr lang="en-US" sz="3200" u="sng">
                <a:solidFill>
                  <a:schemeClr val="bg1"/>
                </a:solidFill>
                <a:latin typeface="Bradley Hand ITC" panose="03070402050302030203" pitchFamily="66" charset="0"/>
              </a:rPr>
              <a:t>www.commerce.gov/oam/lab/casestudies</a:t>
            </a:r>
          </a:p>
          <a:p>
            <a:pPr marL="461962" algn="l">
              <a:spcBef>
                <a:spcPct val="0"/>
              </a:spcBef>
            </a:pPr>
            <a:endParaRPr lang="en-US" sz="3200">
              <a:solidFill>
                <a:schemeClr val="bg1"/>
              </a:solidFill>
              <a:latin typeface="Bradley Hand ITC" panose="03070402050302030203" pitchFamily="66" charset="0"/>
            </a:endParaRPr>
          </a:p>
          <a:p>
            <a:pPr marL="685800" indent="-685800" algn="l">
              <a:spcBef>
                <a:spcPct val="0"/>
              </a:spcBef>
              <a:buFont typeface="Wingdings" panose="05000000000000000000" pitchFamily="2" charset="2"/>
              <a:buChar char="§"/>
            </a:pPr>
            <a:endParaRPr lang="en-US" sz="3200">
              <a:ln w="15875">
                <a:solidFill>
                  <a:srgbClr val="74F21E">
                    <a:alpha val="39000"/>
                  </a:srgbClr>
                </a:solidFill>
              </a:ln>
              <a:solidFill>
                <a:schemeClr val="bg1"/>
              </a:solidFill>
              <a:latin typeface="Bradley Hand ITC" panose="03070402050302030203" pitchFamily="66" charset="0"/>
              <a:ea typeface="+mj-ea"/>
              <a:cs typeface="+mj-cs"/>
            </a:endParaRPr>
          </a:p>
        </p:txBody>
      </p:sp>
    </p:spTree>
    <p:extLst>
      <p:ext uri="{BB962C8B-B14F-4D97-AF65-F5344CB8AC3E}">
        <p14:creationId xmlns:p14="http://schemas.microsoft.com/office/powerpoint/2010/main" val="40312683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43</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22" name="Graphic 13" descr="Single gear outline">
            <a:extLst>
              <a:ext uri="{FF2B5EF4-FFF2-40B4-BE49-F238E27FC236}">
                <a16:creationId xmlns:a16="http://schemas.microsoft.com/office/drawing/2014/main" id="{DB49717A-918D-4726-A967-A98AC18DA80C}"/>
              </a:ext>
            </a:extLst>
          </p:cNvPr>
          <p:cNvGrpSpPr/>
          <p:nvPr/>
        </p:nvGrpSpPr>
        <p:grpSpPr>
          <a:xfrm>
            <a:off x="227410" y="968697"/>
            <a:ext cx="648652" cy="647861"/>
            <a:chOff x="5772150" y="3105150"/>
            <a:chExt cx="648652" cy="647861"/>
          </a:xfrm>
          <a:solidFill>
            <a:srgbClr val="DF21C4"/>
          </a:solidFill>
        </p:grpSpPr>
        <p:sp>
          <p:nvSpPr>
            <p:cNvPr id="23" name="Freeform: Shape 22">
              <a:extLst>
                <a:ext uri="{FF2B5EF4-FFF2-40B4-BE49-F238E27FC236}">
                  <a16:creationId xmlns:a16="http://schemas.microsoft.com/office/drawing/2014/main" id="{7168F292-2EA0-448E-9C25-8454E8A2328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5356134-DC84-42D6-A94C-800DD656C56D}"/>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21511"/>
            <a:ext cx="9144000" cy="2387600"/>
          </a:xfrm>
        </p:spPr>
        <p:txBody>
          <a:bodyPr>
            <a:normAutofit/>
          </a:bodyPr>
          <a:lstStyle/>
          <a:p>
            <a:r>
              <a:rPr lang="en-US" sz="8800" u="sng">
                <a:ln w="15875">
                  <a:solidFill>
                    <a:srgbClr val="0070C0"/>
                  </a:solidFill>
                </a:ln>
                <a:solidFill>
                  <a:schemeClr val="bg1"/>
                </a:solidFill>
                <a:latin typeface="Bradley Hand ITC" panose="03070402050302030203" pitchFamily="66" charset="0"/>
              </a:rPr>
              <a:t>Success Stories</a:t>
            </a:r>
          </a:p>
        </p:txBody>
      </p:sp>
      <p:sp>
        <p:nvSpPr>
          <p:cNvPr id="18" name="TextBox 17">
            <a:extLst>
              <a:ext uri="{FF2B5EF4-FFF2-40B4-BE49-F238E27FC236}">
                <a16:creationId xmlns:a16="http://schemas.microsoft.com/office/drawing/2014/main" id="{3AB065D8-1010-A095-BEB7-8CB7115D7E19}"/>
              </a:ext>
            </a:extLst>
          </p:cNvPr>
          <p:cNvSpPr txBox="1"/>
          <p:nvPr/>
        </p:nvSpPr>
        <p:spPr>
          <a:xfrm>
            <a:off x="808541" y="2199927"/>
            <a:ext cx="10574917" cy="4401205"/>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National Centers for Environmental Prediction (NCEP) Scientific Support Services (SSS) Task Order Award</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Highly Complex requirement developing and maintaining complex scientific algorithms for numerical forecast applications for weather forecasting</a:t>
            </a:r>
          </a:p>
          <a:p>
            <a:pPr marL="1028700" lvl="1" indent="-571500">
              <a:buFont typeface="Wingdings" panose="05000000000000000000" pitchFamily="2" charset="2"/>
              <a:buChar char="§"/>
            </a:pPr>
            <a:r>
              <a:rPr lang="en-US" sz="2800">
                <a:solidFill>
                  <a:schemeClr val="bg1"/>
                </a:solidFill>
                <a:latin typeface="Bradley Hand ITC"/>
              </a:rPr>
              <a:t>Competed using the fair opportunity process in FAR 16.505 through NOAA’s ProTech Weather Domain multiple-award contract</a:t>
            </a:r>
          </a:p>
          <a:p>
            <a:pPr marL="1028700" lvl="1" indent="-571500">
              <a:buFont typeface="Wingdings" panose="05000000000000000000" pitchFamily="2" charset="2"/>
              <a:buChar char="§"/>
            </a:pPr>
            <a:r>
              <a:rPr lang="en-US" sz="2800">
                <a:solidFill>
                  <a:schemeClr val="bg1"/>
                </a:solidFill>
                <a:latin typeface="Bradley Hand ITC"/>
              </a:rPr>
              <a:t>Five offers were received. A non-incumbent won the award</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Award value $136.9M</a:t>
            </a:r>
          </a:p>
        </p:txBody>
      </p:sp>
    </p:spTree>
    <p:extLst>
      <p:ext uri="{BB962C8B-B14F-4D97-AF65-F5344CB8AC3E}">
        <p14:creationId xmlns:p14="http://schemas.microsoft.com/office/powerpoint/2010/main" val="24086113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9900" y="10788"/>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44</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22" name="Graphic 13" descr="Single gear outline">
            <a:extLst>
              <a:ext uri="{FF2B5EF4-FFF2-40B4-BE49-F238E27FC236}">
                <a16:creationId xmlns:a16="http://schemas.microsoft.com/office/drawing/2014/main" id="{DB49717A-918D-4726-A967-A98AC18DA80C}"/>
              </a:ext>
            </a:extLst>
          </p:cNvPr>
          <p:cNvGrpSpPr/>
          <p:nvPr/>
        </p:nvGrpSpPr>
        <p:grpSpPr>
          <a:xfrm>
            <a:off x="227410" y="968697"/>
            <a:ext cx="648652" cy="647861"/>
            <a:chOff x="5772150" y="3105150"/>
            <a:chExt cx="648652" cy="647861"/>
          </a:xfrm>
          <a:solidFill>
            <a:srgbClr val="DF21C4"/>
          </a:solidFill>
        </p:grpSpPr>
        <p:sp>
          <p:nvSpPr>
            <p:cNvPr id="23" name="Freeform: Shape 22">
              <a:extLst>
                <a:ext uri="{FF2B5EF4-FFF2-40B4-BE49-F238E27FC236}">
                  <a16:creationId xmlns:a16="http://schemas.microsoft.com/office/drawing/2014/main" id="{7168F292-2EA0-448E-9C25-8454E8A2328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5356134-DC84-42D6-A94C-800DD656C56D}"/>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357836"/>
            <a:ext cx="9144000" cy="2387600"/>
          </a:xfrm>
        </p:spPr>
        <p:txBody>
          <a:bodyPr>
            <a:normAutofit/>
          </a:bodyPr>
          <a:lstStyle/>
          <a:p>
            <a:r>
              <a:rPr lang="en-US" sz="8800" u="sng">
                <a:ln w="15875">
                  <a:solidFill>
                    <a:srgbClr val="0070C0"/>
                  </a:solidFill>
                </a:ln>
                <a:solidFill>
                  <a:schemeClr val="bg1"/>
                </a:solidFill>
                <a:latin typeface="Bradley Hand ITC" panose="03070402050302030203" pitchFamily="66" charset="0"/>
              </a:rPr>
              <a:t>Success Stories</a:t>
            </a:r>
          </a:p>
        </p:txBody>
      </p:sp>
      <p:sp>
        <p:nvSpPr>
          <p:cNvPr id="26" name="TextBox 25">
            <a:extLst>
              <a:ext uri="{FF2B5EF4-FFF2-40B4-BE49-F238E27FC236}">
                <a16:creationId xmlns:a16="http://schemas.microsoft.com/office/drawing/2014/main" id="{E5CA8F65-9A19-4E8E-4824-E39EB8950911}"/>
              </a:ext>
            </a:extLst>
          </p:cNvPr>
          <p:cNvSpPr txBox="1"/>
          <p:nvPr/>
        </p:nvSpPr>
        <p:spPr>
          <a:xfrm>
            <a:off x="227410" y="1818736"/>
            <a:ext cx="5536392" cy="4924425"/>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NCEP SSS Timeline</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Solicitation released 9/07/2021</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Offers received 10/04/2021</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Consensus 11/01/2021-11/05/2021</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Pre-award protests resolved 1/03/2022</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Award 3/23/2022</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Debriefings completed 4/01/2022</a:t>
            </a:r>
          </a:p>
          <a:p>
            <a:pPr lvl="1"/>
            <a:endParaRPr lang="en-US" sz="200">
              <a:solidFill>
                <a:schemeClr val="bg1"/>
              </a:solidFill>
              <a:latin typeface="Bradley Hand ITC" panose="03070402050302030203" pitchFamily="66" charset="0"/>
            </a:endParaRPr>
          </a:p>
        </p:txBody>
      </p:sp>
      <p:sp>
        <p:nvSpPr>
          <p:cNvPr id="28" name="TextBox 27">
            <a:extLst>
              <a:ext uri="{FF2B5EF4-FFF2-40B4-BE49-F238E27FC236}">
                <a16:creationId xmlns:a16="http://schemas.microsoft.com/office/drawing/2014/main" id="{0A39BB21-B6DA-9B8C-2147-63976F716A95}"/>
              </a:ext>
            </a:extLst>
          </p:cNvPr>
          <p:cNvSpPr txBox="1"/>
          <p:nvPr/>
        </p:nvSpPr>
        <p:spPr>
          <a:xfrm>
            <a:off x="5772204" y="1821768"/>
            <a:ext cx="5810191" cy="2246769"/>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Innovative Techniques </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Working backwards consensus</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Bullet point evaluation</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Streamlined documentation</a:t>
            </a:r>
          </a:p>
        </p:txBody>
      </p:sp>
      <p:sp>
        <p:nvSpPr>
          <p:cNvPr id="29" name="TextBox 28">
            <a:extLst>
              <a:ext uri="{FF2B5EF4-FFF2-40B4-BE49-F238E27FC236}">
                <a16:creationId xmlns:a16="http://schemas.microsoft.com/office/drawing/2014/main" id="{29C739FF-83F5-4D9D-EB3A-0D526958AD52}"/>
              </a:ext>
            </a:extLst>
          </p:cNvPr>
          <p:cNvSpPr txBox="1"/>
          <p:nvPr/>
        </p:nvSpPr>
        <p:spPr>
          <a:xfrm>
            <a:off x="5772204" y="4060516"/>
            <a:ext cx="5810191" cy="2677656"/>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Debriefings</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The CO only gave an oral debriefing.</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Script of debriefing was not provided prior or after</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Debriefing was transparent </a:t>
            </a:r>
          </a:p>
        </p:txBody>
      </p:sp>
    </p:spTree>
    <p:extLst>
      <p:ext uri="{BB962C8B-B14F-4D97-AF65-F5344CB8AC3E}">
        <p14:creationId xmlns:p14="http://schemas.microsoft.com/office/powerpoint/2010/main" val="2583515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45</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22" name="Graphic 13" descr="Single gear outline">
            <a:extLst>
              <a:ext uri="{FF2B5EF4-FFF2-40B4-BE49-F238E27FC236}">
                <a16:creationId xmlns:a16="http://schemas.microsoft.com/office/drawing/2014/main" id="{DB49717A-918D-4726-A967-A98AC18DA80C}"/>
              </a:ext>
            </a:extLst>
          </p:cNvPr>
          <p:cNvGrpSpPr/>
          <p:nvPr/>
        </p:nvGrpSpPr>
        <p:grpSpPr>
          <a:xfrm>
            <a:off x="227410" y="968697"/>
            <a:ext cx="648652" cy="647861"/>
            <a:chOff x="5772150" y="3105150"/>
            <a:chExt cx="648652" cy="647861"/>
          </a:xfrm>
          <a:solidFill>
            <a:srgbClr val="DF21C4"/>
          </a:solidFill>
        </p:grpSpPr>
        <p:sp>
          <p:nvSpPr>
            <p:cNvPr id="23" name="Freeform: Shape 22">
              <a:extLst>
                <a:ext uri="{FF2B5EF4-FFF2-40B4-BE49-F238E27FC236}">
                  <a16:creationId xmlns:a16="http://schemas.microsoft.com/office/drawing/2014/main" id="{7168F292-2EA0-448E-9C25-8454E8A2328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5356134-DC84-42D6-A94C-800DD656C56D}"/>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21511"/>
            <a:ext cx="9144000" cy="1901758"/>
          </a:xfrm>
        </p:spPr>
        <p:txBody>
          <a:bodyPr>
            <a:normAutofit/>
          </a:bodyPr>
          <a:lstStyle/>
          <a:p>
            <a:r>
              <a:rPr lang="en-US" sz="8800" u="sng">
                <a:ln w="15875">
                  <a:solidFill>
                    <a:srgbClr val="0070C0"/>
                  </a:solidFill>
                </a:ln>
                <a:solidFill>
                  <a:schemeClr val="bg1"/>
                </a:solidFill>
                <a:latin typeface="Bradley Hand ITC" panose="03070402050302030203" pitchFamily="66" charset="0"/>
              </a:rPr>
              <a:t>Success Stories</a:t>
            </a:r>
          </a:p>
        </p:txBody>
      </p:sp>
      <p:sp>
        <p:nvSpPr>
          <p:cNvPr id="26" name="TextBox 25">
            <a:extLst>
              <a:ext uri="{FF2B5EF4-FFF2-40B4-BE49-F238E27FC236}">
                <a16:creationId xmlns:a16="http://schemas.microsoft.com/office/drawing/2014/main" id="{6A34F043-E288-99C5-840A-D549C17BA6F2}"/>
              </a:ext>
            </a:extLst>
          </p:cNvPr>
          <p:cNvSpPr txBox="1"/>
          <p:nvPr/>
        </p:nvSpPr>
        <p:spPr>
          <a:xfrm>
            <a:off x="436960" y="2323884"/>
            <a:ext cx="5403401" cy="3970318"/>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Benefits of Innovation</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Evaluation documentation was extremely clear</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Trade-off was much easier to make</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Award was made 6 months before performance was set to begin. Beat our timeline by a month and a half.</a:t>
            </a:r>
          </a:p>
        </p:txBody>
      </p:sp>
      <p:sp>
        <p:nvSpPr>
          <p:cNvPr id="28" name="TextBox 27">
            <a:extLst>
              <a:ext uri="{FF2B5EF4-FFF2-40B4-BE49-F238E27FC236}">
                <a16:creationId xmlns:a16="http://schemas.microsoft.com/office/drawing/2014/main" id="{BA8A67EA-87DE-5739-B7AD-74195D7DE24A}"/>
              </a:ext>
            </a:extLst>
          </p:cNvPr>
          <p:cNvSpPr txBox="1"/>
          <p:nvPr/>
        </p:nvSpPr>
        <p:spPr>
          <a:xfrm>
            <a:off x="5840361" y="2323884"/>
            <a:ext cx="5742034" cy="3970318"/>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Keys to Success</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Managerial support CO must be prepared to articulate again and again about why innovation works</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Transparency and engagement with all stakeholders</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Accepting the exposure of risk</a:t>
            </a:r>
          </a:p>
        </p:txBody>
      </p:sp>
    </p:spTree>
    <p:extLst>
      <p:ext uri="{BB962C8B-B14F-4D97-AF65-F5344CB8AC3E}">
        <p14:creationId xmlns:p14="http://schemas.microsoft.com/office/powerpoint/2010/main" val="10775471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46</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22" name="Graphic 13" descr="Single gear outline">
            <a:extLst>
              <a:ext uri="{FF2B5EF4-FFF2-40B4-BE49-F238E27FC236}">
                <a16:creationId xmlns:a16="http://schemas.microsoft.com/office/drawing/2014/main" id="{DB49717A-918D-4726-A967-A98AC18DA80C}"/>
              </a:ext>
            </a:extLst>
          </p:cNvPr>
          <p:cNvGrpSpPr/>
          <p:nvPr/>
        </p:nvGrpSpPr>
        <p:grpSpPr>
          <a:xfrm>
            <a:off x="227410" y="968697"/>
            <a:ext cx="648652" cy="647861"/>
            <a:chOff x="5772150" y="3105150"/>
            <a:chExt cx="648652" cy="647861"/>
          </a:xfrm>
          <a:solidFill>
            <a:srgbClr val="DF21C4"/>
          </a:solidFill>
        </p:grpSpPr>
        <p:sp>
          <p:nvSpPr>
            <p:cNvPr id="23" name="Freeform: Shape 22">
              <a:extLst>
                <a:ext uri="{FF2B5EF4-FFF2-40B4-BE49-F238E27FC236}">
                  <a16:creationId xmlns:a16="http://schemas.microsoft.com/office/drawing/2014/main" id="{7168F292-2EA0-448E-9C25-8454E8A2328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5356134-DC84-42D6-A94C-800DD656C56D}"/>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21511"/>
            <a:ext cx="9144000" cy="1901758"/>
          </a:xfrm>
        </p:spPr>
        <p:txBody>
          <a:bodyPr>
            <a:normAutofit/>
          </a:bodyPr>
          <a:lstStyle/>
          <a:p>
            <a:r>
              <a:rPr lang="en-US" sz="8800" u="sng">
                <a:ln w="15875">
                  <a:solidFill>
                    <a:srgbClr val="0070C0"/>
                  </a:solidFill>
                </a:ln>
                <a:solidFill>
                  <a:schemeClr val="bg1"/>
                </a:solidFill>
                <a:latin typeface="Bradley Hand ITC" panose="03070402050302030203" pitchFamily="66" charset="0"/>
              </a:rPr>
              <a:t>Success Stories</a:t>
            </a:r>
          </a:p>
        </p:txBody>
      </p:sp>
      <p:sp>
        <p:nvSpPr>
          <p:cNvPr id="25" name="TextBox 24">
            <a:extLst>
              <a:ext uri="{FF2B5EF4-FFF2-40B4-BE49-F238E27FC236}">
                <a16:creationId xmlns:a16="http://schemas.microsoft.com/office/drawing/2014/main" id="{153BAB68-666E-D7FA-E0A6-F72C5181E8FE}"/>
              </a:ext>
            </a:extLst>
          </p:cNvPr>
          <p:cNvSpPr txBox="1"/>
          <p:nvPr/>
        </p:nvSpPr>
        <p:spPr>
          <a:xfrm>
            <a:off x="227410" y="1886583"/>
            <a:ext cx="5536392" cy="2246769"/>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COLLABORATION = TEAM</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Everyone involved </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Listening</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Positive</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Patient</a:t>
            </a:r>
          </a:p>
        </p:txBody>
      </p:sp>
      <p:sp>
        <p:nvSpPr>
          <p:cNvPr id="30" name="TextBox 29">
            <a:extLst>
              <a:ext uri="{FF2B5EF4-FFF2-40B4-BE49-F238E27FC236}">
                <a16:creationId xmlns:a16="http://schemas.microsoft.com/office/drawing/2014/main" id="{8A21DB3A-C76C-BE15-DCC1-DA2DA78C760A}"/>
              </a:ext>
            </a:extLst>
          </p:cNvPr>
          <p:cNvSpPr txBox="1"/>
          <p:nvPr/>
        </p:nvSpPr>
        <p:spPr>
          <a:xfrm>
            <a:off x="5763798" y="1883987"/>
            <a:ext cx="5810191" cy="2246769"/>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New to EVERYONE </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CO and CS</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Attorney</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Management</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Clients</a:t>
            </a:r>
          </a:p>
        </p:txBody>
      </p:sp>
      <p:sp>
        <p:nvSpPr>
          <p:cNvPr id="31" name="TextBox 30">
            <a:extLst>
              <a:ext uri="{FF2B5EF4-FFF2-40B4-BE49-F238E27FC236}">
                <a16:creationId xmlns:a16="http://schemas.microsoft.com/office/drawing/2014/main" id="{CA5B5DD2-03D6-4692-1166-928FC33F3DCD}"/>
              </a:ext>
            </a:extLst>
          </p:cNvPr>
          <p:cNvSpPr txBox="1"/>
          <p:nvPr/>
        </p:nvSpPr>
        <p:spPr>
          <a:xfrm>
            <a:off x="219004" y="4133352"/>
            <a:ext cx="5536392" cy="2677656"/>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Example</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Initial example bullets </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Different use</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Finding GAO Cases</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Working together to tailor bullets to our buy’s needs</a:t>
            </a:r>
          </a:p>
        </p:txBody>
      </p:sp>
      <p:sp>
        <p:nvSpPr>
          <p:cNvPr id="32" name="TextBox 31">
            <a:extLst>
              <a:ext uri="{FF2B5EF4-FFF2-40B4-BE49-F238E27FC236}">
                <a16:creationId xmlns:a16="http://schemas.microsoft.com/office/drawing/2014/main" id="{32C67F40-F480-4923-B456-E772AE9B7E24}"/>
              </a:ext>
            </a:extLst>
          </p:cNvPr>
          <p:cNvSpPr txBox="1"/>
          <p:nvPr/>
        </p:nvSpPr>
        <p:spPr>
          <a:xfrm>
            <a:off x="5772204" y="4134496"/>
            <a:ext cx="5810191" cy="2677656"/>
          </a:xfrm>
          <a:prstGeom prst="rect">
            <a:avLst/>
          </a:prstGeom>
          <a:noFill/>
          <a:ln w="25400">
            <a:solidFill>
              <a:srgbClr val="00B0F0"/>
            </a:solidFill>
          </a:ln>
        </p:spPr>
        <p:txBody>
          <a:bodyPr wrap="square" lIns="91440" tIns="45720" rIns="91440" bIns="45720" rtlCol="0" anchor="t">
            <a:spAutoFit/>
          </a:bodyPr>
          <a:lstStyle/>
          <a:p>
            <a:r>
              <a:rPr lang="en-US" sz="2800">
                <a:solidFill>
                  <a:schemeClr val="accent4">
                    <a:lumMod val="60000"/>
                    <a:lumOff val="40000"/>
                  </a:schemeClr>
                </a:solidFill>
                <a:latin typeface="Bradley Hand ITC"/>
              </a:rPr>
              <a:t>Evolving PROCESS</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From planning to award</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Tailor to the buys needs</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Finding answers together</a:t>
            </a:r>
          </a:p>
          <a:p>
            <a:pPr marL="1028700" lvl="1" indent="-571500">
              <a:buFont typeface="Wingdings" panose="05000000000000000000" pitchFamily="2" charset="2"/>
              <a:buChar char="§"/>
            </a:pPr>
            <a:r>
              <a:rPr lang="en-US" sz="2800">
                <a:solidFill>
                  <a:schemeClr val="bg1"/>
                </a:solidFill>
                <a:latin typeface="Bradley Hand ITC" panose="03070402050302030203" pitchFamily="66" charset="0"/>
              </a:rPr>
              <a:t>Today’s answer may not be tomorrow’s</a:t>
            </a:r>
          </a:p>
        </p:txBody>
      </p:sp>
    </p:spTree>
    <p:extLst>
      <p:ext uri="{BB962C8B-B14F-4D97-AF65-F5344CB8AC3E}">
        <p14:creationId xmlns:p14="http://schemas.microsoft.com/office/powerpoint/2010/main" val="288716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47</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22" name="Graphic 13" descr="Single gear outline">
            <a:extLst>
              <a:ext uri="{FF2B5EF4-FFF2-40B4-BE49-F238E27FC236}">
                <a16:creationId xmlns:a16="http://schemas.microsoft.com/office/drawing/2014/main" id="{DB49717A-918D-4726-A967-A98AC18DA80C}"/>
              </a:ext>
            </a:extLst>
          </p:cNvPr>
          <p:cNvGrpSpPr/>
          <p:nvPr/>
        </p:nvGrpSpPr>
        <p:grpSpPr>
          <a:xfrm>
            <a:off x="227410" y="968697"/>
            <a:ext cx="648652" cy="647861"/>
            <a:chOff x="5772150" y="3105150"/>
            <a:chExt cx="648652" cy="647861"/>
          </a:xfrm>
          <a:solidFill>
            <a:srgbClr val="DF21C4"/>
          </a:solidFill>
        </p:grpSpPr>
        <p:sp>
          <p:nvSpPr>
            <p:cNvPr id="23" name="Freeform: Shape 22">
              <a:extLst>
                <a:ext uri="{FF2B5EF4-FFF2-40B4-BE49-F238E27FC236}">
                  <a16:creationId xmlns:a16="http://schemas.microsoft.com/office/drawing/2014/main" id="{7168F292-2EA0-448E-9C25-8454E8A2328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5356134-DC84-42D6-A94C-800DD656C56D}"/>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21511"/>
            <a:ext cx="9144000" cy="1901758"/>
          </a:xfrm>
        </p:spPr>
        <p:txBody>
          <a:bodyPr>
            <a:normAutofit/>
          </a:bodyPr>
          <a:lstStyle/>
          <a:p>
            <a:r>
              <a:rPr lang="en-US" sz="8800" u="sng">
                <a:ln w="15875">
                  <a:solidFill>
                    <a:srgbClr val="0070C0"/>
                  </a:solidFill>
                </a:ln>
                <a:solidFill>
                  <a:schemeClr val="bg1"/>
                </a:solidFill>
                <a:latin typeface="Bradley Hand ITC" panose="03070402050302030203" pitchFamily="66" charset="0"/>
              </a:rPr>
              <a:t>Join our team</a:t>
            </a:r>
          </a:p>
        </p:txBody>
      </p:sp>
      <p:sp>
        <p:nvSpPr>
          <p:cNvPr id="2" name="TextBox 1">
            <a:extLst>
              <a:ext uri="{FF2B5EF4-FFF2-40B4-BE49-F238E27FC236}">
                <a16:creationId xmlns:a16="http://schemas.microsoft.com/office/drawing/2014/main" id="{077777B1-D8E7-A86A-3E2F-21C2C1E4ED2B}"/>
              </a:ext>
            </a:extLst>
          </p:cNvPr>
          <p:cNvSpPr txBox="1"/>
          <p:nvPr/>
        </p:nvSpPr>
        <p:spPr>
          <a:xfrm>
            <a:off x="1371124" y="2154998"/>
            <a:ext cx="9398476" cy="3243965"/>
          </a:xfrm>
          <a:prstGeom prst="rect">
            <a:avLst/>
          </a:prstGeom>
          <a:noFill/>
        </p:spPr>
        <p:txBody>
          <a:bodyPr wrap="square" lIns="91440" tIns="45720" rIns="91440" bIns="45720" rtlCol="0" anchor="t">
            <a:spAutoFit/>
          </a:bodyPr>
          <a:lstStyle/>
          <a:p>
            <a:pPr>
              <a:lnSpc>
                <a:spcPct val="90000"/>
              </a:lnSpc>
              <a:spcBef>
                <a:spcPct val="0"/>
              </a:spcBef>
            </a:pPr>
            <a:r>
              <a:rPr lang="en-US" sz="3200">
                <a:ln w="15875">
                  <a:solidFill>
                    <a:srgbClr val="74F21E">
                      <a:alpha val="39000"/>
                    </a:srgbClr>
                  </a:solidFill>
                </a:ln>
                <a:solidFill>
                  <a:schemeClr val="bg1"/>
                </a:solidFill>
                <a:latin typeface="Bradley Hand ITC"/>
                <a:ea typeface="+mj-ea"/>
                <a:cs typeface="+mj-cs"/>
              </a:rPr>
              <a:t>Open Opportunities announcement link</a:t>
            </a:r>
          </a:p>
          <a:p>
            <a:endParaRPr lang="en-US">
              <a:solidFill>
                <a:schemeClr val="bg1"/>
              </a:solidFill>
            </a:endParaRPr>
          </a:p>
          <a:p>
            <a:r>
              <a:rPr lang="en-US" sz="2000">
                <a:solidFill>
                  <a:schemeClr val="bg1"/>
                </a:solidFill>
                <a:hlinkClick r:id="rId5"/>
              </a:rPr>
              <a:t>https://openopps.usajobs.gov/tasks/3036?fromSearch</a:t>
            </a:r>
            <a:r>
              <a:rPr lang="en-US" sz="2000">
                <a:solidFill>
                  <a:schemeClr val="bg1"/>
                </a:solidFill>
              </a:rPr>
              <a:t> </a:t>
            </a:r>
          </a:p>
          <a:p>
            <a:endParaRPr lang="en-US" sz="2000">
              <a:solidFill>
                <a:schemeClr val="bg1"/>
              </a:solidFill>
            </a:endParaRPr>
          </a:p>
          <a:p>
            <a:pPr marL="285750" indent="-285750">
              <a:buFontTx/>
              <a:buChar char="-"/>
            </a:pPr>
            <a:r>
              <a:rPr lang="en-US" sz="2000">
                <a:solidFill>
                  <a:schemeClr val="bg1"/>
                </a:solidFill>
              </a:rPr>
              <a:t>Non-reimbursable</a:t>
            </a:r>
            <a:endParaRPr lang="en-US" sz="2000">
              <a:solidFill>
                <a:schemeClr val="bg1"/>
              </a:solidFill>
              <a:ea typeface="Calibri"/>
              <a:cs typeface="Calibri"/>
            </a:endParaRPr>
          </a:p>
          <a:p>
            <a:pPr marL="285750" indent="-285750">
              <a:buFontTx/>
              <a:buChar char="-"/>
            </a:pPr>
            <a:r>
              <a:rPr lang="en-US" sz="2000">
                <a:solidFill>
                  <a:schemeClr val="bg1"/>
                </a:solidFill>
              </a:rPr>
              <a:t>Government wide</a:t>
            </a:r>
            <a:endParaRPr lang="en-US" sz="2000">
              <a:solidFill>
                <a:schemeClr val="bg1"/>
              </a:solidFill>
              <a:ea typeface="Calibri"/>
              <a:cs typeface="Calibri"/>
            </a:endParaRPr>
          </a:p>
          <a:p>
            <a:pPr marL="285750" indent="-285750">
              <a:buFontTx/>
              <a:buChar char="-"/>
            </a:pPr>
            <a:r>
              <a:rPr lang="en-US" sz="2000">
                <a:solidFill>
                  <a:schemeClr val="bg1"/>
                </a:solidFill>
              </a:rPr>
              <a:t>Certified at any level of FAC-C, FAC-COR and FACP/PM </a:t>
            </a:r>
            <a:endParaRPr lang="en-US" sz="2000">
              <a:solidFill>
                <a:schemeClr val="bg1"/>
              </a:solidFill>
              <a:ea typeface="Calibri"/>
              <a:cs typeface="Calibri"/>
            </a:endParaRPr>
          </a:p>
          <a:p>
            <a:pPr marL="285750" indent="-285750">
              <a:buFontTx/>
              <a:buChar char="-"/>
            </a:pPr>
            <a:r>
              <a:rPr lang="en-US" sz="2000">
                <a:solidFill>
                  <a:schemeClr val="bg1"/>
                </a:solidFill>
                <a:ea typeface="Calibri"/>
                <a:cs typeface="Calibri"/>
              </a:rPr>
              <a:t>Participated in acquisition efforts</a:t>
            </a:r>
          </a:p>
          <a:p>
            <a:pPr marL="285750" indent="-285750">
              <a:buChar char="-"/>
            </a:pPr>
            <a:r>
              <a:rPr lang="en-US" sz="2000">
                <a:solidFill>
                  <a:schemeClr val="bg1"/>
                </a:solidFill>
                <a:ea typeface="Calibri"/>
                <a:cs typeface="Calibri"/>
              </a:rPr>
              <a:t>GS 11-14 or equivalent</a:t>
            </a:r>
          </a:p>
          <a:p>
            <a:endParaRPr lang="en-US">
              <a:solidFill>
                <a:schemeClr val="bg1"/>
              </a:solidFill>
              <a:ea typeface="Calibri" panose="020F0502020204030204"/>
              <a:cs typeface="Calibri" panose="020F0502020204030204"/>
            </a:endParaRPr>
          </a:p>
        </p:txBody>
      </p:sp>
    </p:spTree>
    <p:extLst>
      <p:ext uri="{BB962C8B-B14F-4D97-AF65-F5344CB8AC3E}">
        <p14:creationId xmlns:p14="http://schemas.microsoft.com/office/powerpoint/2010/main" val="40706291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48</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22" name="Graphic 13" descr="Single gear outline">
            <a:extLst>
              <a:ext uri="{FF2B5EF4-FFF2-40B4-BE49-F238E27FC236}">
                <a16:creationId xmlns:a16="http://schemas.microsoft.com/office/drawing/2014/main" id="{DB49717A-918D-4726-A967-A98AC18DA80C}"/>
              </a:ext>
            </a:extLst>
          </p:cNvPr>
          <p:cNvGrpSpPr/>
          <p:nvPr/>
        </p:nvGrpSpPr>
        <p:grpSpPr>
          <a:xfrm>
            <a:off x="227410" y="968697"/>
            <a:ext cx="648652" cy="647861"/>
            <a:chOff x="5772150" y="3105150"/>
            <a:chExt cx="648652" cy="647861"/>
          </a:xfrm>
          <a:solidFill>
            <a:srgbClr val="DF21C4"/>
          </a:solidFill>
        </p:grpSpPr>
        <p:sp>
          <p:nvSpPr>
            <p:cNvPr id="23" name="Freeform: Shape 22">
              <a:extLst>
                <a:ext uri="{FF2B5EF4-FFF2-40B4-BE49-F238E27FC236}">
                  <a16:creationId xmlns:a16="http://schemas.microsoft.com/office/drawing/2014/main" id="{7168F292-2EA0-448E-9C25-8454E8A2328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5356134-DC84-42D6-A94C-800DD656C56D}"/>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335837"/>
            <a:ext cx="8257761" cy="957541"/>
          </a:xfrm>
        </p:spPr>
        <p:txBody>
          <a:bodyPr>
            <a:normAutofit/>
          </a:bodyPr>
          <a:lstStyle/>
          <a:p>
            <a:r>
              <a:rPr lang="en-US" sz="4400" u="sng">
                <a:ln w="15875">
                  <a:solidFill>
                    <a:srgbClr val="0070C0"/>
                  </a:solidFill>
                </a:ln>
                <a:solidFill>
                  <a:schemeClr val="bg1"/>
                </a:solidFill>
                <a:latin typeface="Bradley Hand ITC"/>
              </a:rPr>
              <a:t>Recap of things to take away</a:t>
            </a:r>
          </a:p>
        </p:txBody>
      </p:sp>
      <p:pic>
        <p:nvPicPr>
          <p:cNvPr id="18" name="Graphic 17" descr="Blackboard outline">
            <a:extLst>
              <a:ext uri="{FF2B5EF4-FFF2-40B4-BE49-F238E27FC236}">
                <a16:creationId xmlns:a16="http://schemas.microsoft.com/office/drawing/2014/main" id="{96C0A02F-DC83-4941-D4E7-120B53DD87D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9325" y="1679875"/>
            <a:ext cx="648652" cy="648652"/>
          </a:xfrm>
          <a:prstGeom prst="rect">
            <a:avLst/>
          </a:prstGeom>
        </p:spPr>
      </p:pic>
      <p:pic>
        <p:nvPicPr>
          <p:cNvPr id="25" name="Graphic 24" descr="Blackboard outline">
            <a:extLst>
              <a:ext uri="{FF2B5EF4-FFF2-40B4-BE49-F238E27FC236}">
                <a16:creationId xmlns:a16="http://schemas.microsoft.com/office/drawing/2014/main" id="{09CD35CF-BAF5-8F2F-6426-CD0E644A4E6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2837" y="2460984"/>
            <a:ext cx="648652" cy="648652"/>
          </a:xfrm>
          <a:prstGeom prst="rect">
            <a:avLst/>
          </a:prstGeom>
        </p:spPr>
      </p:pic>
      <p:pic>
        <p:nvPicPr>
          <p:cNvPr id="26" name="Graphic 25" descr="Blackboard outline">
            <a:extLst>
              <a:ext uri="{FF2B5EF4-FFF2-40B4-BE49-F238E27FC236}">
                <a16:creationId xmlns:a16="http://schemas.microsoft.com/office/drawing/2014/main" id="{4A159A1E-5E38-6927-22F3-FF99B72963E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7097" y="3388710"/>
            <a:ext cx="648652" cy="648652"/>
          </a:xfrm>
          <a:prstGeom prst="rect">
            <a:avLst/>
          </a:prstGeom>
        </p:spPr>
      </p:pic>
      <p:pic>
        <p:nvPicPr>
          <p:cNvPr id="28" name="Graphic 27" descr="Blackboard outline">
            <a:extLst>
              <a:ext uri="{FF2B5EF4-FFF2-40B4-BE49-F238E27FC236}">
                <a16:creationId xmlns:a16="http://schemas.microsoft.com/office/drawing/2014/main" id="{96273B8A-8F31-08A0-0ED2-63E851BEB2E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7097" y="4304906"/>
            <a:ext cx="648652" cy="648652"/>
          </a:xfrm>
          <a:prstGeom prst="rect">
            <a:avLst/>
          </a:prstGeom>
        </p:spPr>
      </p:pic>
      <p:pic>
        <p:nvPicPr>
          <p:cNvPr id="29" name="Graphic 28" descr="Blackboard outline">
            <a:extLst>
              <a:ext uri="{FF2B5EF4-FFF2-40B4-BE49-F238E27FC236}">
                <a16:creationId xmlns:a16="http://schemas.microsoft.com/office/drawing/2014/main" id="{E8C716A5-414B-5FB6-4B34-BC032D1658F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7097" y="5093144"/>
            <a:ext cx="648652" cy="648652"/>
          </a:xfrm>
          <a:prstGeom prst="rect">
            <a:avLst/>
          </a:prstGeom>
        </p:spPr>
      </p:pic>
      <p:sp>
        <p:nvSpPr>
          <p:cNvPr id="2" name="TextBox 1">
            <a:extLst>
              <a:ext uri="{FF2B5EF4-FFF2-40B4-BE49-F238E27FC236}">
                <a16:creationId xmlns:a16="http://schemas.microsoft.com/office/drawing/2014/main" id="{88583CC6-0789-5946-3FF6-B5CC920676C1}"/>
              </a:ext>
            </a:extLst>
          </p:cNvPr>
          <p:cNvSpPr txBox="1"/>
          <p:nvPr/>
        </p:nvSpPr>
        <p:spPr>
          <a:xfrm>
            <a:off x="2283076" y="2545845"/>
            <a:ext cx="8631345" cy="646331"/>
          </a:xfrm>
          <a:prstGeom prst="rect">
            <a:avLst/>
          </a:prstGeom>
          <a:noFill/>
        </p:spPr>
        <p:txBody>
          <a:bodyPr wrap="square" lIns="91440" tIns="45720" rIns="91440" bIns="45720" rtlCol="0" anchor="t">
            <a:spAutoFit/>
          </a:bodyPr>
          <a:lstStyle/>
          <a:p>
            <a:r>
              <a:rPr lang="en-US">
                <a:solidFill>
                  <a:schemeClr val="bg1"/>
                </a:solidFill>
              </a:rPr>
              <a:t>Periodic Table has resources on using techniques, not all apply to DOC; visit the Q and A on our website for limitations. </a:t>
            </a:r>
            <a:r>
              <a:rPr lang="en-US">
                <a:ea typeface="+mn-lt"/>
                <a:cs typeface="+mn-lt"/>
                <a:hlinkClick r:id="rId6"/>
              </a:rPr>
              <a:t>https://www.fai.gov/periodic-table</a:t>
            </a:r>
            <a:r>
              <a:rPr lang="en-US">
                <a:ea typeface="+mn-lt"/>
                <a:cs typeface="+mn-lt"/>
              </a:rPr>
              <a:t> </a:t>
            </a:r>
            <a:endParaRPr lang="en-US">
              <a:solidFill>
                <a:srgbClr val="FF0000"/>
              </a:solidFill>
            </a:endParaRPr>
          </a:p>
        </p:txBody>
      </p:sp>
      <p:sp>
        <p:nvSpPr>
          <p:cNvPr id="30" name="TextBox 29">
            <a:extLst>
              <a:ext uri="{FF2B5EF4-FFF2-40B4-BE49-F238E27FC236}">
                <a16:creationId xmlns:a16="http://schemas.microsoft.com/office/drawing/2014/main" id="{0194A946-DC29-0097-ACC5-A8E049935B99}"/>
              </a:ext>
            </a:extLst>
          </p:cNvPr>
          <p:cNvSpPr txBox="1"/>
          <p:nvPr/>
        </p:nvSpPr>
        <p:spPr>
          <a:xfrm>
            <a:off x="2307924" y="4445858"/>
            <a:ext cx="7906652" cy="369332"/>
          </a:xfrm>
          <a:prstGeom prst="rect">
            <a:avLst/>
          </a:prstGeom>
          <a:noFill/>
        </p:spPr>
        <p:txBody>
          <a:bodyPr wrap="none" rtlCol="0">
            <a:spAutoFit/>
          </a:bodyPr>
          <a:lstStyle/>
          <a:p>
            <a:r>
              <a:rPr lang="en-US">
                <a:solidFill>
                  <a:schemeClr val="bg1"/>
                </a:solidFill>
              </a:rPr>
              <a:t>Know how to contact The Lab team and how to use the website to receive support.</a:t>
            </a:r>
          </a:p>
        </p:txBody>
      </p:sp>
      <p:sp>
        <p:nvSpPr>
          <p:cNvPr id="31" name="TextBox 30">
            <a:extLst>
              <a:ext uri="{FF2B5EF4-FFF2-40B4-BE49-F238E27FC236}">
                <a16:creationId xmlns:a16="http://schemas.microsoft.com/office/drawing/2014/main" id="{5E3E655F-0FAB-7EFF-682A-8B7DAE6BA64C}"/>
              </a:ext>
            </a:extLst>
          </p:cNvPr>
          <p:cNvSpPr txBox="1"/>
          <p:nvPr/>
        </p:nvSpPr>
        <p:spPr>
          <a:xfrm>
            <a:off x="2333040" y="5202663"/>
            <a:ext cx="7534755" cy="369332"/>
          </a:xfrm>
          <a:prstGeom prst="rect">
            <a:avLst/>
          </a:prstGeom>
          <a:noFill/>
        </p:spPr>
        <p:txBody>
          <a:bodyPr wrap="none" rtlCol="0">
            <a:spAutoFit/>
          </a:bodyPr>
          <a:lstStyle/>
          <a:p>
            <a:r>
              <a:rPr lang="en-US">
                <a:solidFill>
                  <a:schemeClr val="bg1"/>
                </a:solidFill>
              </a:rPr>
              <a:t>Send in your acquisition ideas to </a:t>
            </a:r>
            <a:r>
              <a:rPr lang="en-US">
                <a:solidFill>
                  <a:schemeClr val="bg1"/>
                </a:solidFill>
                <a:hlinkClick r:id="rId7"/>
              </a:rPr>
              <a:t>TheLab@doc.gov</a:t>
            </a:r>
            <a:r>
              <a:rPr lang="en-US">
                <a:solidFill>
                  <a:schemeClr val="bg1"/>
                </a:solidFill>
              </a:rPr>
              <a:t>; quantity over quality is OK.</a:t>
            </a:r>
          </a:p>
        </p:txBody>
      </p:sp>
      <p:sp>
        <p:nvSpPr>
          <p:cNvPr id="32" name="TextBox 31">
            <a:extLst>
              <a:ext uri="{FF2B5EF4-FFF2-40B4-BE49-F238E27FC236}">
                <a16:creationId xmlns:a16="http://schemas.microsoft.com/office/drawing/2014/main" id="{BDB60B87-68BC-BBD2-276D-DE21490811AA}"/>
              </a:ext>
            </a:extLst>
          </p:cNvPr>
          <p:cNvSpPr txBox="1"/>
          <p:nvPr/>
        </p:nvSpPr>
        <p:spPr>
          <a:xfrm>
            <a:off x="2177270" y="1711349"/>
            <a:ext cx="8909106" cy="646331"/>
          </a:xfrm>
          <a:prstGeom prst="rect">
            <a:avLst/>
          </a:prstGeom>
          <a:noFill/>
        </p:spPr>
        <p:txBody>
          <a:bodyPr wrap="none" rtlCol="0">
            <a:spAutoFit/>
          </a:bodyPr>
          <a:lstStyle/>
          <a:p>
            <a:r>
              <a:rPr lang="en-US">
                <a:solidFill>
                  <a:schemeClr val="bg1"/>
                </a:solidFill>
              </a:rPr>
              <a:t>Acquisition team includes any participant from idea to contract close-out and it is imperative </a:t>
            </a:r>
          </a:p>
          <a:p>
            <a:r>
              <a:rPr lang="en-US">
                <a:solidFill>
                  <a:schemeClr val="bg1"/>
                </a:solidFill>
              </a:rPr>
              <a:t>to our collective success to have input from all functional areas of the acquisition process.  </a:t>
            </a:r>
          </a:p>
        </p:txBody>
      </p:sp>
      <p:sp>
        <p:nvSpPr>
          <p:cNvPr id="33" name="TextBox 32">
            <a:extLst>
              <a:ext uri="{FF2B5EF4-FFF2-40B4-BE49-F238E27FC236}">
                <a16:creationId xmlns:a16="http://schemas.microsoft.com/office/drawing/2014/main" id="{498027D7-DA86-C48E-64DD-39C94D7FA3DD}"/>
              </a:ext>
            </a:extLst>
          </p:cNvPr>
          <p:cNvSpPr txBox="1"/>
          <p:nvPr/>
        </p:nvSpPr>
        <p:spPr>
          <a:xfrm>
            <a:off x="2283344" y="3431399"/>
            <a:ext cx="8631345" cy="923330"/>
          </a:xfrm>
          <a:prstGeom prst="rect">
            <a:avLst/>
          </a:prstGeom>
          <a:noFill/>
        </p:spPr>
        <p:txBody>
          <a:bodyPr wrap="square" rtlCol="0">
            <a:spAutoFit/>
          </a:bodyPr>
          <a:lstStyle/>
          <a:p>
            <a:r>
              <a:rPr lang="en-US">
                <a:solidFill>
                  <a:schemeClr val="bg1"/>
                </a:solidFill>
              </a:rPr>
              <a:t>The Lab team will support you within your comfort zone and provide knowledge to the entire team. We will not press any acquisition team members to implement innovations they are not comfortable with.</a:t>
            </a:r>
          </a:p>
        </p:txBody>
      </p:sp>
      <p:pic>
        <p:nvPicPr>
          <p:cNvPr id="34" name="Picture 33" descr="A picture containing text, outdoor&#10;&#10;Description automatically generated">
            <a:extLst>
              <a:ext uri="{FF2B5EF4-FFF2-40B4-BE49-F238E27FC236}">
                <a16:creationId xmlns:a16="http://schemas.microsoft.com/office/drawing/2014/main" id="{D75D0924-62DD-097E-7A66-5668D263BE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pic>
        <p:nvPicPr>
          <p:cNvPr id="35" name="Graphic 34" descr="Blackboard outline">
            <a:extLst>
              <a:ext uri="{FF2B5EF4-FFF2-40B4-BE49-F238E27FC236}">
                <a16:creationId xmlns:a16="http://schemas.microsoft.com/office/drawing/2014/main" id="{78474429-24E3-B344-F1EB-B0BFA61A0A3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7097" y="5937970"/>
            <a:ext cx="648652" cy="648652"/>
          </a:xfrm>
          <a:prstGeom prst="rect">
            <a:avLst/>
          </a:prstGeom>
        </p:spPr>
      </p:pic>
      <p:sp>
        <p:nvSpPr>
          <p:cNvPr id="36" name="TextBox 35">
            <a:extLst>
              <a:ext uri="{FF2B5EF4-FFF2-40B4-BE49-F238E27FC236}">
                <a16:creationId xmlns:a16="http://schemas.microsoft.com/office/drawing/2014/main" id="{2D43567D-CAFE-01C8-DCA1-09C872DF640A}"/>
              </a:ext>
            </a:extLst>
          </p:cNvPr>
          <p:cNvSpPr txBox="1"/>
          <p:nvPr/>
        </p:nvSpPr>
        <p:spPr>
          <a:xfrm>
            <a:off x="2250213" y="5972945"/>
            <a:ext cx="8773364" cy="646331"/>
          </a:xfrm>
          <a:prstGeom prst="rect">
            <a:avLst/>
          </a:prstGeom>
          <a:noFill/>
        </p:spPr>
        <p:txBody>
          <a:bodyPr wrap="none" lIns="91440" tIns="45720" rIns="91440" bIns="45720" rtlCol="0" anchor="t">
            <a:spAutoFit/>
          </a:bodyPr>
          <a:lstStyle/>
          <a:p>
            <a:r>
              <a:rPr lang="en-US">
                <a:solidFill>
                  <a:schemeClr val="bg1"/>
                </a:solidFill>
              </a:rPr>
              <a:t>Know that you belong to an organization where our leadership and the community support </a:t>
            </a:r>
          </a:p>
          <a:p>
            <a:r>
              <a:rPr lang="en-US">
                <a:solidFill>
                  <a:schemeClr val="bg1"/>
                </a:solidFill>
              </a:rPr>
              <a:t>you to innovate. </a:t>
            </a:r>
            <a:endParaRPr lang="en-US">
              <a:solidFill>
                <a:schemeClr val="bg1"/>
              </a:solidFill>
              <a:ea typeface="Calibri"/>
              <a:cs typeface="Calibri"/>
            </a:endParaRPr>
          </a:p>
        </p:txBody>
      </p:sp>
    </p:spTree>
    <p:extLst>
      <p:ext uri="{BB962C8B-B14F-4D97-AF65-F5344CB8AC3E}">
        <p14:creationId xmlns:p14="http://schemas.microsoft.com/office/powerpoint/2010/main" val="8557348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49</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22" name="Graphic 13" descr="Single gear outline">
            <a:extLst>
              <a:ext uri="{FF2B5EF4-FFF2-40B4-BE49-F238E27FC236}">
                <a16:creationId xmlns:a16="http://schemas.microsoft.com/office/drawing/2014/main" id="{DB49717A-918D-4726-A967-A98AC18DA80C}"/>
              </a:ext>
            </a:extLst>
          </p:cNvPr>
          <p:cNvGrpSpPr/>
          <p:nvPr/>
        </p:nvGrpSpPr>
        <p:grpSpPr>
          <a:xfrm>
            <a:off x="227410" y="968697"/>
            <a:ext cx="648652" cy="647861"/>
            <a:chOff x="5772150" y="3105150"/>
            <a:chExt cx="648652" cy="647861"/>
          </a:xfrm>
          <a:solidFill>
            <a:srgbClr val="DF21C4"/>
          </a:solidFill>
        </p:grpSpPr>
        <p:sp>
          <p:nvSpPr>
            <p:cNvPr id="23" name="Freeform: Shape 22">
              <a:extLst>
                <a:ext uri="{FF2B5EF4-FFF2-40B4-BE49-F238E27FC236}">
                  <a16:creationId xmlns:a16="http://schemas.microsoft.com/office/drawing/2014/main" id="{7168F292-2EA0-448E-9C25-8454E8A2328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5356134-DC84-42D6-A94C-800DD656C56D}"/>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955949"/>
            <a:ext cx="9144000" cy="1901758"/>
          </a:xfrm>
        </p:spPr>
        <p:txBody>
          <a:bodyPr>
            <a:normAutofit/>
          </a:bodyPr>
          <a:lstStyle/>
          <a:p>
            <a:r>
              <a:rPr lang="en-US" sz="8800" u="sng">
                <a:ln w="15875">
                  <a:solidFill>
                    <a:srgbClr val="0070C0"/>
                  </a:solidFill>
                </a:ln>
                <a:solidFill>
                  <a:schemeClr val="bg1"/>
                </a:solidFill>
                <a:latin typeface="Bradley Hand ITC" panose="03070402050302030203" pitchFamily="66" charset="0"/>
              </a:rPr>
              <a:t>Collaborate with us</a:t>
            </a:r>
          </a:p>
        </p:txBody>
      </p:sp>
      <p:sp>
        <p:nvSpPr>
          <p:cNvPr id="18" name="TextBox 17">
            <a:extLst>
              <a:ext uri="{FF2B5EF4-FFF2-40B4-BE49-F238E27FC236}">
                <a16:creationId xmlns:a16="http://schemas.microsoft.com/office/drawing/2014/main" id="{65DDBA7C-3F9F-1BC6-48CE-5F340A6F2AE1}"/>
              </a:ext>
            </a:extLst>
          </p:cNvPr>
          <p:cNvSpPr txBox="1"/>
          <p:nvPr/>
        </p:nvSpPr>
        <p:spPr>
          <a:xfrm>
            <a:off x="2583753" y="2801178"/>
            <a:ext cx="8112369" cy="2031325"/>
          </a:xfrm>
          <a:prstGeom prst="rect">
            <a:avLst/>
          </a:prstGeom>
          <a:noFill/>
        </p:spPr>
        <p:txBody>
          <a:bodyPr wrap="square" lIns="91440" tIns="45720" rIns="91440" bIns="45720" rtlCol="0" anchor="t">
            <a:spAutoFit/>
          </a:bodyPr>
          <a:lstStyle/>
          <a:p>
            <a:r>
              <a:rPr lang="en-US">
                <a:solidFill>
                  <a:schemeClr val="bg1"/>
                </a:solidFill>
              </a:rPr>
              <a:t>On our website you can</a:t>
            </a:r>
          </a:p>
          <a:p>
            <a:pPr marL="285750" indent="-285750">
              <a:buFontTx/>
              <a:buChar char="-"/>
            </a:pPr>
            <a:r>
              <a:rPr lang="en-US">
                <a:solidFill>
                  <a:schemeClr val="bg1"/>
                </a:solidFill>
              </a:rPr>
              <a:t>Submit a success story</a:t>
            </a:r>
          </a:p>
          <a:p>
            <a:pPr marL="285750" indent="-285750">
              <a:buFontTx/>
              <a:buChar char="-"/>
            </a:pPr>
            <a:r>
              <a:rPr lang="en-US">
                <a:solidFill>
                  <a:schemeClr val="bg1"/>
                </a:solidFill>
              </a:rPr>
              <a:t>Request coaching</a:t>
            </a:r>
          </a:p>
          <a:p>
            <a:pPr marL="285750" indent="-285750">
              <a:buFontTx/>
              <a:buChar char="-"/>
            </a:pPr>
            <a:r>
              <a:rPr lang="en-US">
                <a:solidFill>
                  <a:schemeClr val="bg1"/>
                </a:solidFill>
              </a:rPr>
              <a:t>Apply for the badges</a:t>
            </a:r>
          </a:p>
          <a:p>
            <a:pPr marL="285750" indent="-285750">
              <a:buFontTx/>
              <a:buChar char="-"/>
            </a:pPr>
            <a:r>
              <a:rPr lang="en-US">
                <a:solidFill>
                  <a:schemeClr val="bg1"/>
                </a:solidFill>
              </a:rPr>
              <a:t>Contact us to learn more and ask questions</a:t>
            </a:r>
            <a:endParaRPr lang="en-US">
              <a:solidFill>
                <a:schemeClr val="bg1"/>
              </a:solidFill>
              <a:ea typeface="Calibri"/>
              <a:cs typeface="Calibri"/>
            </a:endParaRPr>
          </a:p>
          <a:p>
            <a:pPr marL="285750" indent="-285750">
              <a:buFontTx/>
              <a:buChar char="-"/>
            </a:pPr>
            <a:r>
              <a:rPr lang="en-US">
                <a:solidFill>
                  <a:schemeClr val="bg1"/>
                </a:solidFill>
              </a:rPr>
              <a:t>Coming soon – apply to shadow experienced COs through verbal debriefings</a:t>
            </a:r>
          </a:p>
          <a:p>
            <a:endParaRPr lang="en-US">
              <a:solidFill>
                <a:schemeClr val="bg1"/>
              </a:solidFill>
            </a:endParaRPr>
          </a:p>
        </p:txBody>
      </p:sp>
      <p:sp>
        <p:nvSpPr>
          <p:cNvPr id="25" name="TextBox 24">
            <a:extLst>
              <a:ext uri="{FF2B5EF4-FFF2-40B4-BE49-F238E27FC236}">
                <a16:creationId xmlns:a16="http://schemas.microsoft.com/office/drawing/2014/main" id="{78F0C699-0C59-81EA-3F27-87EE5E3069FE}"/>
              </a:ext>
            </a:extLst>
          </p:cNvPr>
          <p:cNvSpPr txBox="1"/>
          <p:nvPr/>
        </p:nvSpPr>
        <p:spPr>
          <a:xfrm>
            <a:off x="2651305" y="5132672"/>
            <a:ext cx="7815968" cy="369332"/>
          </a:xfrm>
          <a:prstGeom prst="rect">
            <a:avLst/>
          </a:prstGeom>
          <a:noFill/>
        </p:spPr>
        <p:txBody>
          <a:bodyPr wrap="square" lIns="91440" tIns="45720" rIns="91440" bIns="45720" rtlCol="0" anchor="t">
            <a:spAutoFit/>
          </a:bodyPr>
          <a:lstStyle/>
          <a:p>
            <a:r>
              <a:rPr lang="en-US">
                <a:solidFill>
                  <a:schemeClr val="bg1"/>
                </a:solidFill>
              </a:rPr>
              <a:t>Have any questions or ideas, email </a:t>
            </a:r>
            <a:r>
              <a:rPr lang="en-US" u="sng">
                <a:solidFill>
                  <a:schemeClr val="bg1"/>
                </a:solidFill>
                <a:hlinkClick r:id="rId4">
                  <a:extLst>
                    <a:ext uri="{A12FA001-AC4F-418D-AE19-62706E023703}">
                      <ahyp:hlinkClr xmlns:ahyp="http://schemas.microsoft.com/office/drawing/2018/hyperlinkcolor" val="tx"/>
                    </a:ext>
                  </a:extLst>
                </a:hlinkClick>
              </a:rPr>
              <a:t>TheLab@doc.gov</a:t>
            </a:r>
            <a:endParaRPr lang="en-US" u="sng">
              <a:solidFill>
                <a:schemeClr val="bg1"/>
              </a:solidFill>
            </a:endParaRPr>
          </a:p>
        </p:txBody>
      </p:sp>
      <p:pic>
        <p:nvPicPr>
          <p:cNvPr id="26" name="Graphic 25" descr="Blackboard outline">
            <a:extLst>
              <a:ext uri="{FF2B5EF4-FFF2-40B4-BE49-F238E27FC236}">
                <a16:creationId xmlns:a16="http://schemas.microsoft.com/office/drawing/2014/main" id="{85A32CE1-2A7D-A59A-2BAE-085EC0C2E06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34978" y="5020622"/>
            <a:ext cx="648652" cy="648652"/>
          </a:xfrm>
          <a:prstGeom prst="rect">
            <a:avLst/>
          </a:prstGeom>
        </p:spPr>
      </p:pic>
      <p:pic>
        <p:nvPicPr>
          <p:cNvPr id="28" name="Graphic 27" descr="Blackboard outline">
            <a:extLst>
              <a:ext uri="{FF2B5EF4-FFF2-40B4-BE49-F238E27FC236}">
                <a16:creationId xmlns:a16="http://schemas.microsoft.com/office/drawing/2014/main" id="{C15EC877-7DCA-0414-636F-5B1684DDCA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34978" y="2780348"/>
            <a:ext cx="648652" cy="648652"/>
          </a:xfrm>
          <a:prstGeom prst="rect">
            <a:avLst/>
          </a:prstGeom>
        </p:spPr>
      </p:pic>
      <p:pic>
        <p:nvPicPr>
          <p:cNvPr id="29" name="Picture 28" descr="A picture containing text, outdoor&#10;&#10;Description automatically generated">
            <a:extLst>
              <a:ext uri="{FF2B5EF4-FFF2-40B4-BE49-F238E27FC236}">
                <a16:creationId xmlns:a16="http://schemas.microsoft.com/office/drawing/2014/main" id="{003B7276-ACD8-7E18-29CF-A0A7CFAB1B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spTree>
    <p:extLst>
      <p:ext uri="{BB962C8B-B14F-4D97-AF65-F5344CB8AC3E}">
        <p14:creationId xmlns:p14="http://schemas.microsoft.com/office/powerpoint/2010/main" val="1440796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0458" y="199969"/>
            <a:ext cx="1705592" cy="1750414"/>
          </a:xfrm>
          <a:prstGeom prst="rect">
            <a:avLst/>
          </a:prstGeom>
        </p:spPr>
      </p:pic>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5</a:t>
            </a:fld>
            <a:endParaRPr lang="en-US" b="1">
              <a:solidFill>
                <a:schemeClr val="bg1">
                  <a:lumMod val="75000"/>
                </a:schemeClr>
              </a:solidFill>
              <a:latin typeface="Bradley Hand ITC" panose="03070402050302030203" pitchFamily="66" charset="0"/>
            </a:endParaRPr>
          </a:p>
        </p:txBody>
      </p:sp>
      <p:sp>
        <p:nvSpPr>
          <p:cNvPr id="13" name="Title 1">
            <a:extLst>
              <a:ext uri="{FF2B5EF4-FFF2-40B4-BE49-F238E27FC236}">
                <a16:creationId xmlns:a16="http://schemas.microsoft.com/office/drawing/2014/main" id="{1555FB80-A188-4D07-8344-24D9E899AE7C}"/>
              </a:ext>
            </a:extLst>
          </p:cNvPr>
          <p:cNvSpPr>
            <a:spLocks noGrp="1"/>
          </p:cNvSpPr>
          <p:nvPr>
            <p:ph type="ctrTitle"/>
          </p:nvPr>
        </p:nvSpPr>
        <p:spPr>
          <a:xfrm>
            <a:off x="1028700" y="-369962"/>
            <a:ext cx="9144000" cy="2387600"/>
          </a:xfrm>
        </p:spPr>
        <p:txBody>
          <a:bodyPr>
            <a:normAutofit/>
          </a:bodyPr>
          <a:lstStyle/>
          <a:p>
            <a:r>
              <a:rPr lang="en-US" sz="6600" u="sng">
                <a:ln w="15875">
                  <a:solidFill>
                    <a:srgbClr val="0070C0"/>
                  </a:solidFill>
                </a:ln>
                <a:solidFill>
                  <a:schemeClr val="bg1"/>
                </a:solidFill>
                <a:latin typeface="Bradley Hand ITC"/>
              </a:rPr>
              <a:t>Support from leadership</a:t>
            </a:r>
          </a:p>
        </p:txBody>
      </p:sp>
      <p:sp>
        <p:nvSpPr>
          <p:cNvPr id="17" name="TextBox 16">
            <a:extLst>
              <a:ext uri="{FF2B5EF4-FFF2-40B4-BE49-F238E27FC236}">
                <a16:creationId xmlns:a16="http://schemas.microsoft.com/office/drawing/2014/main" id="{ADE26D97-5A54-4496-9D4B-F2AE25FB522E}"/>
              </a:ext>
            </a:extLst>
          </p:cNvPr>
          <p:cNvSpPr txBox="1"/>
          <p:nvPr/>
        </p:nvSpPr>
        <p:spPr>
          <a:xfrm>
            <a:off x="2563637" y="2553923"/>
            <a:ext cx="8234444" cy="1938992"/>
          </a:xfrm>
          <a:prstGeom prst="rect">
            <a:avLst/>
          </a:prstGeom>
          <a:noFill/>
        </p:spPr>
        <p:txBody>
          <a:bodyPr wrap="square" lIns="91440" tIns="45720" rIns="91440" bIns="45720" rtlCol="0" anchor="t">
            <a:spAutoFit/>
          </a:bodyPr>
          <a:lstStyle/>
          <a:p>
            <a:pPr algn="ctr"/>
            <a:r>
              <a:rPr lang="en-US" sz="2000" i="1">
                <a:solidFill>
                  <a:schemeClr val="bg1"/>
                </a:solidFill>
                <a:ea typeface="+mn-lt"/>
                <a:cs typeface="+mn-lt"/>
              </a:rPr>
              <a:t>"As the Department of Commerce Senior Procurement Executive, I am focused on creating a safe environment where our acquisition teams can feel the freedom to be creative and apply innovative approaches to improve mission outcomes. Acquisition teams have my full support to experiment and take smart risks and I highly encourage you to work with The Lab team for guidance along the way” </a:t>
            </a:r>
            <a:r>
              <a:rPr lang="fr-FR" sz="2000" i="1">
                <a:solidFill>
                  <a:schemeClr val="bg1"/>
                </a:solidFill>
                <a:ea typeface="+mn-lt"/>
                <a:cs typeface="+mn-lt"/>
              </a:rPr>
              <a:t> </a:t>
            </a:r>
            <a:endParaRPr lang="en-US" i="1">
              <a:solidFill>
                <a:schemeClr val="bg1"/>
              </a:solidFill>
              <a:ea typeface="Calibri"/>
              <a:cs typeface="Calibri"/>
            </a:endParaRPr>
          </a:p>
        </p:txBody>
      </p:sp>
      <p:sp>
        <p:nvSpPr>
          <p:cNvPr id="20" name="TextBox 19">
            <a:extLst>
              <a:ext uri="{FF2B5EF4-FFF2-40B4-BE49-F238E27FC236}">
                <a16:creationId xmlns:a16="http://schemas.microsoft.com/office/drawing/2014/main" id="{5D07639C-7D50-498E-BE74-03A4F7A00A04}"/>
              </a:ext>
            </a:extLst>
          </p:cNvPr>
          <p:cNvSpPr txBox="1"/>
          <p:nvPr/>
        </p:nvSpPr>
        <p:spPr>
          <a:xfrm>
            <a:off x="700050" y="2466869"/>
            <a:ext cx="7134519" cy="461665"/>
          </a:xfrm>
          <a:prstGeom prst="rect">
            <a:avLst/>
          </a:prstGeom>
          <a:noFill/>
        </p:spPr>
        <p:txBody>
          <a:bodyPr wrap="square" lIns="91440" tIns="45720" rIns="91440" bIns="45720" rtlCol="0" anchor="t">
            <a:spAutoFit/>
          </a:bodyPr>
          <a:lstStyle/>
          <a:p>
            <a:pPr marL="285750" indent="-285750">
              <a:spcBef>
                <a:spcPct val="0"/>
              </a:spcBef>
              <a:buFont typeface="Wingdings" panose="05000000000000000000" pitchFamily="2" charset="2"/>
              <a:buChar char="§"/>
            </a:pPr>
            <a:endParaRPr lang="en-US" sz="2400">
              <a:ln w="15875">
                <a:solidFill>
                  <a:srgbClr val="0070C0">
                    <a:alpha val="39000"/>
                  </a:srgbClr>
                </a:solidFill>
              </a:ln>
              <a:solidFill>
                <a:schemeClr val="bg1"/>
              </a:solidFill>
              <a:latin typeface="Bradley Hand ITC"/>
              <a:ea typeface="+mj-ea"/>
              <a:cs typeface="+mj-cs"/>
            </a:endParaRPr>
          </a:p>
        </p:txBody>
      </p:sp>
      <p:pic>
        <p:nvPicPr>
          <p:cNvPr id="2" name="Picture 2">
            <a:extLst>
              <a:ext uri="{FF2B5EF4-FFF2-40B4-BE49-F238E27FC236}">
                <a16:creationId xmlns:a16="http://schemas.microsoft.com/office/drawing/2014/main" id="{81FE8498-3BF0-5398-6100-FF6BB724D1DA}"/>
              </a:ext>
            </a:extLst>
          </p:cNvPr>
          <p:cNvPicPr>
            <a:picLocks noChangeAspect="1"/>
          </p:cNvPicPr>
          <p:nvPr/>
        </p:nvPicPr>
        <p:blipFill>
          <a:blip r:embed="rId5"/>
          <a:stretch>
            <a:fillRect/>
          </a:stretch>
        </p:blipFill>
        <p:spPr>
          <a:xfrm>
            <a:off x="504619" y="2085147"/>
            <a:ext cx="1724025" cy="1809750"/>
          </a:xfrm>
          <a:prstGeom prst="rect">
            <a:avLst/>
          </a:prstGeom>
        </p:spPr>
      </p:pic>
      <p:sp>
        <p:nvSpPr>
          <p:cNvPr id="3" name="TextBox 2">
            <a:extLst>
              <a:ext uri="{FF2B5EF4-FFF2-40B4-BE49-F238E27FC236}">
                <a16:creationId xmlns:a16="http://schemas.microsoft.com/office/drawing/2014/main" id="{8A36AE81-EAC3-CE63-18A4-E3D8B78BAB33}"/>
              </a:ext>
            </a:extLst>
          </p:cNvPr>
          <p:cNvSpPr txBox="1"/>
          <p:nvPr/>
        </p:nvSpPr>
        <p:spPr>
          <a:xfrm>
            <a:off x="417443" y="4086639"/>
            <a:ext cx="2743200"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rPr>
              <a:t>Olivia Bradley</a:t>
            </a:r>
          </a:p>
          <a:p>
            <a:endParaRPr lang="en-US">
              <a:solidFill>
                <a:schemeClr val="bg1"/>
              </a:solidFill>
            </a:endParaRPr>
          </a:p>
          <a:p>
            <a:r>
              <a:rPr lang="en-US" sz="1200">
                <a:solidFill>
                  <a:schemeClr val="bg1"/>
                </a:solidFill>
              </a:rPr>
              <a:t>Department of Commerce Senior Procurement Executive</a:t>
            </a:r>
            <a:endParaRPr lang="en-US" sz="1200">
              <a:solidFill>
                <a:schemeClr val="bg1"/>
              </a:solidFill>
              <a:ea typeface="Calibri"/>
              <a:cs typeface="Calibri"/>
            </a:endParaRPr>
          </a:p>
        </p:txBody>
      </p:sp>
    </p:spTree>
    <p:extLst>
      <p:ext uri="{BB962C8B-B14F-4D97-AF65-F5344CB8AC3E}">
        <p14:creationId xmlns:p14="http://schemas.microsoft.com/office/powerpoint/2010/main" val="4132110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6</a:t>
            </a:fld>
            <a:endParaRPr lang="en-US" b="1">
              <a:solidFill>
                <a:schemeClr val="bg1">
                  <a:lumMod val="75000"/>
                </a:schemeClr>
              </a:solidFill>
              <a:latin typeface="Bradley Hand ITC" panose="03070402050302030203" pitchFamily="66" charset="0"/>
            </a:endParaRPr>
          </a:p>
        </p:txBody>
      </p:sp>
      <p:grpSp>
        <p:nvGrpSpPr>
          <p:cNvPr id="19" name="Graphic 13" descr="Single gear outline">
            <a:extLst>
              <a:ext uri="{FF2B5EF4-FFF2-40B4-BE49-F238E27FC236}">
                <a16:creationId xmlns:a16="http://schemas.microsoft.com/office/drawing/2014/main" id="{FD4A5AFA-2065-4541-8263-AE620B6F658C}"/>
              </a:ext>
            </a:extLst>
          </p:cNvPr>
          <p:cNvGrpSpPr/>
          <p:nvPr/>
        </p:nvGrpSpPr>
        <p:grpSpPr>
          <a:xfrm>
            <a:off x="1086326" y="36553"/>
            <a:ext cx="648652" cy="647861"/>
            <a:chOff x="5772150" y="3105150"/>
            <a:chExt cx="648652" cy="647861"/>
          </a:xfrm>
          <a:solidFill>
            <a:srgbClr val="0070C0"/>
          </a:solidFill>
        </p:grpSpPr>
        <p:sp>
          <p:nvSpPr>
            <p:cNvPr id="20" name="Freeform: Shape 19">
              <a:extLst>
                <a:ext uri="{FF2B5EF4-FFF2-40B4-BE49-F238E27FC236}">
                  <a16:creationId xmlns:a16="http://schemas.microsoft.com/office/drawing/2014/main" id="{5BFCD3DF-C2B9-4789-8A1A-49788E73A0B4}"/>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039BCA4-68B7-4229-BDD0-AA464281932B}"/>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22" name="Graphic 13" descr="Single gear outline">
            <a:extLst>
              <a:ext uri="{FF2B5EF4-FFF2-40B4-BE49-F238E27FC236}">
                <a16:creationId xmlns:a16="http://schemas.microsoft.com/office/drawing/2014/main" id="{DB49717A-918D-4726-A967-A98AC18DA80C}"/>
              </a:ext>
            </a:extLst>
          </p:cNvPr>
          <p:cNvGrpSpPr/>
          <p:nvPr/>
        </p:nvGrpSpPr>
        <p:grpSpPr>
          <a:xfrm>
            <a:off x="227410" y="968697"/>
            <a:ext cx="648652" cy="647861"/>
            <a:chOff x="5772150" y="3105150"/>
            <a:chExt cx="648652" cy="647861"/>
          </a:xfrm>
          <a:solidFill>
            <a:srgbClr val="DF21C4"/>
          </a:solidFill>
        </p:grpSpPr>
        <p:sp>
          <p:nvSpPr>
            <p:cNvPr id="23" name="Freeform: Shape 22">
              <a:extLst>
                <a:ext uri="{FF2B5EF4-FFF2-40B4-BE49-F238E27FC236}">
                  <a16:creationId xmlns:a16="http://schemas.microsoft.com/office/drawing/2014/main" id="{7168F292-2EA0-448E-9C25-8454E8A2328C}"/>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5356134-DC84-42D6-A94C-800DD656C56D}"/>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27" name="Title 1">
            <a:extLst>
              <a:ext uri="{FF2B5EF4-FFF2-40B4-BE49-F238E27FC236}">
                <a16:creationId xmlns:a16="http://schemas.microsoft.com/office/drawing/2014/main" id="{BAE4B747-CA68-452B-AE4B-4E3F07EF1A00}"/>
              </a:ext>
            </a:extLst>
          </p:cNvPr>
          <p:cNvSpPr>
            <a:spLocks noGrp="1"/>
          </p:cNvSpPr>
          <p:nvPr>
            <p:ph type="ctrTitle"/>
          </p:nvPr>
        </p:nvSpPr>
        <p:spPr>
          <a:xfrm>
            <a:off x="1552122" y="335837"/>
            <a:ext cx="8257761" cy="957541"/>
          </a:xfrm>
        </p:spPr>
        <p:txBody>
          <a:bodyPr>
            <a:normAutofit/>
          </a:bodyPr>
          <a:lstStyle/>
          <a:p>
            <a:r>
              <a:rPr lang="en-US" sz="4400" u="sng">
                <a:ln w="15875">
                  <a:solidFill>
                    <a:srgbClr val="0070C0"/>
                  </a:solidFill>
                </a:ln>
                <a:solidFill>
                  <a:schemeClr val="bg1"/>
                </a:solidFill>
                <a:latin typeface="Bradley Hand ITC"/>
              </a:rPr>
              <a:t>Important highlights </a:t>
            </a:r>
          </a:p>
        </p:txBody>
      </p:sp>
      <p:pic>
        <p:nvPicPr>
          <p:cNvPr id="18" name="Graphic 17" descr="Blackboard outline">
            <a:extLst>
              <a:ext uri="{FF2B5EF4-FFF2-40B4-BE49-F238E27FC236}">
                <a16:creationId xmlns:a16="http://schemas.microsoft.com/office/drawing/2014/main" id="{96C0A02F-DC83-4941-D4E7-120B53DD87D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9325" y="1679875"/>
            <a:ext cx="648652" cy="648652"/>
          </a:xfrm>
          <a:prstGeom prst="rect">
            <a:avLst/>
          </a:prstGeom>
        </p:spPr>
      </p:pic>
      <p:pic>
        <p:nvPicPr>
          <p:cNvPr id="25" name="Graphic 24" descr="Blackboard outline">
            <a:extLst>
              <a:ext uri="{FF2B5EF4-FFF2-40B4-BE49-F238E27FC236}">
                <a16:creationId xmlns:a16="http://schemas.microsoft.com/office/drawing/2014/main" id="{09CD35CF-BAF5-8F2F-6426-CD0E644A4E6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2837" y="2460984"/>
            <a:ext cx="648652" cy="648652"/>
          </a:xfrm>
          <a:prstGeom prst="rect">
            <a:avLst/>
          </a:prstGeom>
        </p:spPr>
      </p:pic>
      <p:pic>
        <p:nvPicPr>
          <p:cNvPr id="26" name="Graphic 25" descr="Blackboard outline">
            <a:extLst>
              <a:ext uri="{FF2B5EF4-FFF2-40B4-BE49-F238E27FC236}">
                <a16:creationId xmlns:a16="http://schemas.microsoft.com/office/drawing/2014/main" id="{4A159A1E-5E38-6927-22F3-FF99B72963E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7097" y="3388710"/>
            <a:ext cx="648652" cy="648652"/>
          </a:xfrm>
          <a:prstGeom prst="rect">
            <a:avLst/>
          </a:prstGeom>
        </p:spPr>
      </p:pic>
      <p:pic>
        <p:nvPicPr>
          <p:cNvPr id="28" name="Graphic 27" descr="Blackboard outline">
            <a:extLst>
              <a:ext uri="{FF2B5EF4-FFF2-40B4-BE49-F238E27FC236}">
                <a16:creationId xmlns:a16="http://schemas.microsoft.com/office/drawing/2014/main" id="{96273B8A-8F31-08A0-0ED2-63E851BEB2E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7097" y="4304906"/>
            <a:ext cx="648652" cy="648652"/>
          </a:xfrm>
          <a:prstGeom prst="rect">
            <a:avLst/>
          </a:prstGeom>
        </p:spPr>
      </p:pic>
      <p:pic>
        <p:nvPicPr>
          <p:cNvPr id="29" name="Graphic 28" descr="Blackboard outline">
            <a:extLst>
              <a:ext uri="{FF2B5EF4-FFF2-40B4-BE49-F238E27FC236}">
                <a16:creationId xmlns:a16="http://schemas.microsoft.com/office/drawing/2014/main" id="{E8C716A5-414B-5FB6-4B34-BC032D1658F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7097" y="5093144"/>
            <a:ext cx="648652" cy="648652"/>
          </a:xfrm>
          <a:prstGeom prst="rect">
            <a:avLst/>
          </a:prstGeom>
        </p:spPr>
      </p:pic>
      <p:sp>
        <p:nvSpPr>
          <p:cNvPr id="2" name="TextBox 1">
            <a:extLst>
              <a:ext uri="{FF2B5EF4-FFF2-40B4-BE49-F238E27FC236}">
                <a16:creationId xmlns:a16="http://schemas.microsoft.com/office/drawing/2014/main" id="{88583CC6-0789-5946-3FF6-B5CC920676C1}"/>
              </a:ext>
            </a:extLst>
          </p:cNvPr>
          <p:cNvSpPr txBox="1"/>
          <p:nvPr/>
        </p:nvSpPr>
        <p:spPr>
          <a:xfrm>
            <a:off x="2283076" y="2545845"/>
            <a:ext cx="8631345" cy="646331"/>
          </a:xfrm>
          <a:prstGeom prst="rect">
            <a:avLst/>
          </a:prstGeom>
          <a:noFill/>
        </p:spPr>
        <p:txBody>
          <a:bodyPr wrap="square" lIns="91440" tIns="45720" rIns="91440" bIns="45720" rtlCol="0" anchor="t">
            <a:spAutoFit/>
          </a:bodyPr>
          <a:lstStyle/>
          <a:p>
            <a:r>
              <a:rPr lang="en-US">
                <a:solidFill>
                  <a:schemeClr val="bg1"/>
                </a:solidFill>
              </a:rPr>
              <a:t>Periodic Table has resources on using techniques, not all apply to DOC; visit the Q and A on our website for limitations. </a:t>
            </a:r>
            <a:r>
              <a:rPr lang="en-US">
                <a:ea typeface="+mn-lt"/>
                <a:cs typeface="+mn-lt"/>
                <a:hlinkClick r:id="rId6"/>
              </a:rPr>
              <a:t>https://www.fai.gov/periodic-table</a:t>
            </a:r>
            <a:r>
              <a:rPr lang="en-US">
                <a:ea typeface="+mn-lt"/>
                <a:cs typeface="+mn-lt"/>
              </a:rPr>
              <a:t> </a:t>
            </a:r>
            <a:endParaRPr lang="en-US">
              <a:solidFill>
                <a:srgbClr val="FF0000"/>
              </a:solidFill>
            </a:endParaRPr>
          </a:p>
        </p:txBody>
      </p:sp>
      <p:sp>
        <p:nvSpPr>
          <p:cNvPr id="30" name="TextBox 29">
            <a:extLst>
              <a:ext uri="{FF2B5EF4-FFF2-40B4-BE49-F238E27FC236}">
                <a16:creationId xmlns:a16="http://schemas.microsoft.com/office/drawing/2014/main" id="{0194A946-DC29-0097-ACC5-A8E049935B99}"/>
              </a:ext>
            </a:extLst>
          </p:cNvPr>
          <p:cNvSpPr txBox="1"/>
          <p:nvPr/>
        </p:nvSpPr>
        <p:spPr>
          <a:xfrm>
            <a:off x="2307924" y="4445858"/>
            <a:ext cx="7906652" cy="369332"/>
          </a:xfrm>
          <a:prstGeom prst="rect">
            <a:avLst/>
          </a:prstGeom>
          <a:noFill/>
        </p:spPr>
        <p:txBody>
          <a:bodyPr wrap="none" rtlCol="0">
            <a:spAutoFit/>
          </a:bodyPr>
          <a:lstStyle/>
          <a:p>
            <a:r>
              <a:rPr lang="en-US">
                <a:solidFill>
                  <a:schemeClr val="bg1"/>
                </a:solidFill>
              </a:rPr>
              <a:t>Know how to contact The Lab team and how to use the website to receive support.</a:t>
            </a:r>
          </a:p>
        </p:txBody>
      </p:sp>
      <p:sp>
        <p:nvSpPr>
          <p:cNvPr id="31" name="TextBox 30">
            <a:extLst>
              <a:ext uri="{FF2B5EF4-FFF2-40B4-BE49-F238E27FC236}">
                <a16:creationId xmlns:a16="http://schemas.microsoft.com/office/drawing/2014/main" id="{5E3E655F-0FAB-7EFF-682A-8B7DAE6BA64C}"/>
              </a:ext>
            </a:extLst>
          </p:cNvPr>
          <p:cNvSpPr txBox="1"/>
          <p:nvPr/>
        </p:nvSpPr>
        <p:spPr>
          <a:xfrm>
            <a:off x="2333040" y="5202663"/>
            <a:ext cx="7534755" cy="369332"/>
          </a:xfrm>
          <a:prstGeom prst="rect">
            <a:avLst/>
          </a:prstGeom>
          <a:noFill/>
        </p:spPr>
        <p:txBody>
          <a:bodyPr wrap="none" rtlCol="0">
            <a:spAutoFit/>
          </a:bodyPr>
          <a:lstStyle/>
          <a:p>
            <a:r>
              <a:rPr lang="en-US">
                <a:solidFill>
                  <a:schemeClr val="bg1"/>
                </a:solidFill>
              </a:rPr>
              <a:t>Send in your acquisition ideas to </a:t>
            </a:r>
            <a:r>
              <a:rPr lang="en-US">
                <a:solidFill>
                  <a:schemeClr val="bg1"/>
                </a:solidFill>
                <a:hlinkClick r:id="rId7"/>
              </a:rPr>
              <a:t>TheLab@doc.gov</a:t>
            </a:r>
            <a:r>
              <a:rPr lang="en-US">
                <a:solidFill>
                  <a:schemeClr val="bg1"/>
                </a:solidFill>
              </a:rPr>
              <a:t>; quantity over quality is OK.</a:t>
            </a:r>
          </a:p>
        </p:txBody>
      </p:sp>
      <p:sp>
        <p:nvSpPr>
          <p:cNvPr id="32" name="TextBox 31">
            <a:extLst>
              <a:ext uri="{FF2B5EF4-FFF2-40B4-BE49-F238E27FC236}">
                <a16:creationId xmlns:a16="http://schemas.microsoft.com/office/drawing/2014/main" id="{BDB60B87-68BC-BBD2-276D-DE21490811AA}"/>
              </a:ext>
            </a:extLst>
          </p:cNvPr>
          <p:cNvSpPr txBox="1"/>
          <p:nvPr/>
        </p:nvSpPr>
        <p:spPr>
          <a:xfrm>
            <a:off x="2177270" y="1711349"/>
            <a:ext cx="8909106" cy="646331"/>
          </a:xfrm>
          <a:prstGeom prst="rect">
            <a:avLst/>
          </a:prstGeom>
          <a:noFill/>
        </p:spPr>
        <p:txBody>
          <a:bodyPr wrap="none" rtlCol="0">
            <a:spAutoFit/>
          </a:bodyPr>
          <a:lstStyle/>
          <a:p>
            <a:r>
              <a:rPr lang="en-US">
                <a:solidFill>
                  <a:schemeClr val="bg1"/>
                </a:solidFill>
              </a:rPr>
              <a:t>Acquisition team includes any participant from idea to contract close-out and it is imperative </a:t>
            </a:r>
          </a:p>
          <a:p>
            <a:r>
              <a:rPr lang="en-US">
                <a:solidFill>
                  <a:schemeClr val="bg1"/>
                </a:solidFill>
              </a:rPr>
              <a:t>to our collective success to have input from all functional areas of the acquisition process.  </a:t>
            </a:r>
          </a:p>
        </p:txBody>
      </p:sp>
      <p:sp>
        <p:nvSpPr>
          <p:cNvPr id="33" name="TextBox 32">
            <a:extLst>
              <a:ext uri="{FF2B5EF4-FFF2-40B4-BE49-F238E27FC236}">
                <a16:creationId xmlns:a16="http://schemas.microsoft.com/office/drawing/2014/main" id="{498027D7-DA86-C48E-64DD-39C94D7FA3DD}"/>
              </a:ext>
            </a:extLst>
          </p:cNvPr>
          <p:cNvSpPr txBox="1"/>
          <p:nvPr/>
        </p:nvSpPr>
        <p:spPr>
          <a:xfrm>
            <a:off x="2283344" y="3431399"/>
            <a:ext cx="8631345" cy="923330"/>
          </a:xfrm>
          <a:prstGeom prst="rect">
            <a:avLst/>
          </a:prstGeom>
          <a:noFill/>
        </p:spPr>
        <p:txBody>
          <a:bodyPr wrap="square" rtlCol="0">
            <a:spAutoFit/>
          </a:bodyPr>
          <a:lstStyle/>
          <a:p>
            <a:r>
              <a:rPr lang="en-US">
                <a:solidFill>
                  <a:schemeClr val="bg1"/>
                </a:solidFill>
              </a:rPr>
              <a:t>The Lab team will support you within your comfort zone and provide knowledge to the entire team. We will not press any acquisition team members to implement innovations they are not comfortable with.</a:t>
            </a:r>
          </a:p>
        </p:txBody>
      </p:sp>
      <p:pic>
        <p:nvPicPr>
          <p:cNvPr id="34" name="Picture 33" descr="A picture containing text, outdoor&#10;&#10;Description automatically generated">
            <a:extLst>
              <a:ext uri="{FF2B5EF4-FFF2-40B4-BE49-F238E27FC236}">
                <a16:creationId xmlns:a16="http://schemas.microsoft.com/office/drawing/2014/main" id="{D75D0924-62DD-097E-7A66-5668D263BE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pic>
        <p:nvPicPr>
          <p:cNvPr id="35" name="Graphic 34" descr="Blackboard outline">
            <a:extLst>
              <a:ext uri="{FF2B5EF4-FFF2-40B4-BE49-F238E27FC236}">
                <a16:creationId xmlns:a16="http://schemas.microsoft.com/office/drawing/2014/main" id="{78474429-24E3-B344-F1EB-B0BFA61A0A3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327097" y="5937970"/>
            <a:ext cx="648652" cy="648652"/>
          </a:xfrm>
          <a:prstGeom prst="rect">
            <a:avLst/>
          </a:prstGeom>
        </p:spPr>
      </p:pic>
      <p:sp>
        <p:nvSpPr>
          <p:cNvPr id="36" name="TextBox 35">
            <a:extLst>
              <a:ext uri="{FF2B5EF4-FFF2-40B4-BE49-F238E27FC236}">
                <a16:creationId xmlns:a16="http://schemas.microsoft.com/office/drawing/2014/main" id="{2D43567D-CAFE-01C8-DCA1-09C872DF640A}"/>
              </a:ext>
            </a:extLst>
          </p:cNvPr>
          <p:cNvSpPr txBox="1"/>
          <p:nvPr/>
        </p:nvSpPr>
        <p:spPr>
          <a:xfrm>
            <a:off x="2250213" y="5972945"/>
            <a:ext cx="8773364" cy="646331"/>
          </a:xfrm>
          <a:prstGeom prst="rect">
            <a:avLst/>
          </a:prstGeom>
          <a:noFill/>
        </p:spPr>
        <p:txBody>
          <a:bodyPr wrap="none" lIns="91440" tIns="45720" rIns="91440" bIns="45720" rtlCol="0" anchor="t">
            <a:spAutoFit/>
          </a:bodyPr>
          <a:lstStyle/>
          <a:p>
            <a:r>
              <a:rPr lang="en-US">
                <a:solidFill>
                  <a:schemeClr val="bg1"/>
                </a:solidFill>
              </a:rPr>
              <a:t>Know that you belong to an organization where our leadership and the community support </a:t>
            </a:r>
          </a:p>
          <a:p>
            <a:r>
              <a:rPr lang="en-US">
                <a:solidFill>
                  <a:schemeClr val="bg1"/>
                </a:solidFill>
              </a:rPr>
              <a:t>you to innovate. </a:t>
            </a:r>
            <a:endParaRPr lang="en-US">
              <a:solidFill>
                <a:schemeClr val="bg1"/>
              </a:solidFill>
              <a:ea typeface="Calibri"/>
              <a:cs typeface="Calibri"/>
            </a:endParaRPr>
          </a:p>
        </p:txBody>
      </p:sp>
    </p:spTree>
    <p:extLst>
      <p:ext uri="{BB962C8B-B14F-4D97-AF65-F5344CB8AC3E}">
        <p14:creationId xmlns:p14="http://schemas.microsoft.com/office/powerpoint/2010/main" val="1679721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7</a:t>
            </a:fld>
            <a:endParaRPr lang="en-US" b="1">
              <a:solidFill>
                <a:schemeClr val="bg1">
                  <a:lumMod val="75000"/>
                </a:schemeClr>
              </a:solidFill>
              <a:latin typeface="Bradley Hand ITC" panose="03070402050302030203" pitchFamily="66" charset="0"/>
            </a:endParaRPr>
          </a:p>
        </p:txBody>
      </p:sp>
      <p:sp>
        <p:nvSpPr>
          <p:cNvPr id="13" name="Title 1">
            <a:extLst>
              <a:ext uri="{FF2B5EF4-FFF2-40B4-BE49-F238E27FC236}">
                <a16:creationId xmlns:a16="http://schemas.microsoft.com/office/drawing/2014/main" id="{1555FB80-A188-4D07-8344-24D9E899AE7C}"/>
              </a:ext>
            </a:extLst>
          </p:cNvPr>
          <p:cNvSpPr>
            <a:spLocks noGrp="1"/>
          </p:cNvSpPr>
          <p:nvPr>
            <p:ph type="ctrTitle"/>
          </p:nvPr>
        </p:nvSpPr>
        <p:spPr>
          <a:xfrm>
            <a:off x="1028700" y="-369962"/>
            <a:ext cx="9144000"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What is The Lab?</a:t>
            </a:r>
            <a:endParaRPr lang="en-US" sz="6600" u="sng">
              <a:ln w="15875">
                <a:solidFill>
                  <a:srgbClr val="0070C0"/>
                </a:solidFill>
              </a:ln>
              <a:solidFill>
                <a:schemeClr val="bg1"/>
              </a:solidFill>
              <a:latin typeface="Copperplate Gothic Light" panose="020E0507020206020404" pitchFamily="34" charset="0"/>
            </a:endParaRPr>
          </a:p>
        </p:txBody>
      </p:sp>
      <p:sp>
        <p:nvSpPr>
          <p:cNvPr id="16" name="TextBox 15">
            <a:extLst>
              <a:ext uri="{FF2B5EF4-FFF2-40B4-BE49-F238E27FC236}">
                <a16:creationId xmlns:a16="http://schemas.microsoft.com/office/drawing/2014/main" id="{698C0306-870E-414F-8CA3-186465516D7E}"/>
              </a:ext>
            </a:extLst>
          </p:cNvPr>
          <p:cNvSpPr txBox="1"/>
          <p:nvPr/>
        </p:nvSpPr>
        <p:spPr>
          <a:xfrm>
            <a:off x="1495175" y="6218861"/>
            <a:ext cx="4405656" cy="369332"/>
          </a:xfrm>
          <a:prstGeom prst="rect">
            <a:avLst/>
          </a:prstGeom>
          <a:noFill/>
          <a:ln>
            <a:solidFill>
              <a:srgbClr val="00B0F0"/>
            </a:solidFill>
          </a:ln>
        </p:spPr>
        <p:txBody>
          <a:bodyPr wrap="square" rtlCol="0">
            <a:spAutoFit/>
          </a:bodyPr>
          <a:lstStyle/>
          <a:p>
            <a:r>
              <a:rPr lang="en-US">
                <a:solidFill>
                  <a:schemeClr val="bg1"/>
                </a:solidFill>
              </a:rPr>
              <a:t>Our website: www.commerce.gov/oam/lab</a:t>
            </a:r>
          </a:p>
        </p:txBody>
      </p:sp>
      <p:sp>
        <p:nvSpPr>
          <p:cNvPr id="17" name="TextBox 16">
            <a:extLst>
              <a:ext uri="{FF2B5EF4-FFF2-40B4-BE49-F238E27FC236}">
                <a16:creationId xmlns:a16="http://schemas.microsoft.com/office/drawing/2014/main" id="{ADE26D97-5A54-4496-9D4B-F2AE25FB522E}"/>
              </a:ext>
            </a:extLst>
          </p:cNvPr>
          <p:cNvSpPr txBox="1"/>
          <p:nvPr/>
        </p:nvSpPr>
        <p:spPr>
          <a:xfrm>
            <a:off x="1362659" y="2396553"/>
            <a:ext cx="10487314" cy="1138773"/>
          </a:xfrm>
          <a:prstGeom prst="rect">
            <a:avLst/>
          </a:prstGeom>
          <a:noFill/>
        </p:spPr>
        <p:txBody>
          <a:bodyPr wrap="square" lIns="91440" tIns="45720" rIns="91440" bIns="45720" rtlCol="0" anchor="t">
            <a:spAutoFit/>
          </a:bodyPr>
          <a:lstStyle/>
          <a:p>
            <a:r>
              <a:rPr lang="en-US" sz="2000">
                <a:solidFill>
                  <a:schemeClr val="bg1"/>
                </a:solidFill>
              </a:rPr>
              <a:t>Scope of The Lab is to:</a:t>
            </a:r>
          </a:p>
          <a:p>
            <a:pPr marL="285750" indent="-285750">
              <a:buFont typeface="Wingdings" panose="05000000000000000000" pitchFamily="2" charset="2"/>
              <a:buChar char="§"/>
            </a:pPr>
            <a:r>
              <a:rPr lang="en-US" sz="2400">
                <a:ln w="15875">
                  <a:solidFill>
                    <a:srgbClr val="0070C0">
                      <a:alpha val="39000"/>
                    </a:srgbClr>
                  </a:solidFill>
                </a:ln>
                <a:solidFill>
                  <a:schemeClr val="bg1"/>
                </a:solidFill>
                <a:latin typeface="Bradley Hand ITC"/>
                <a:ea typeface="+mj-ea"/>
                <a:cs typeface="+mj-cs"/>
              </a:rPr>
              <a:t>Experiment with new and underutilized acquisition techniques including program management. </a:t>
            </a:r>
          </a:p>
        </p:txBody>
      </p:sp>
      <p:pic>
        <p:nvPicPr>
          <p:cNvPr id="18" name="Picture 15">
            <a:extLst>
              <a:ext uri="{FF2B5EF4-FFF2-40B4-BE49-F238E27FC236}">
                <a16:creationId xmlns:a16="http://schemas.microsoft.com/office/drawing/2014/main" id="{A40FB8EE-A831-419F-BCDC-CE7598FF556A}"/>
              </a:ext>
            </a:extLst>
          </p:cNvPr>
          <p:cNvPicPr>
            <a:picLocks noChangeAspect="1"/>
          </p:cNvPicPr>
          <p:nvPr/>
        </p:nvPicPr>
        <p:blipFill>
          <a:blip r:embed="rId5"/>
          <a:stretch>
            <a:fillRect/>
          </a:stretch>
        </p:blipFill>
        <p:spPr>
          <a:xfrm>
            <a:off x="8360327" y="4415308"/>
            <a:ext cx="3624745" cy="1654346"/>
          </a:xfrm>
          <a:prstGeom prst="rect">
            <a:avLst/>
          </a:prstGeom>
          <a:ln w="28575">
            <a:solidFill>
              <a:schemeClr val="bg1"/>
            </a:solidFill>
          </a:ln>
        </p:spPr>
      </p:pic>
      <p:pic>
        <p:nvPicPr>
          <p:cNvPr id="19" name="Graphic 18" descr="Blackboard outline">
            <a:extLst>
              <a:ext uri="{FF2B5EF4-FFF2-40B4-BE49-F238E27FC236}">
                <a16:creationId xmlns:a16="http://schemas.microsoft.com/office/drawing/2014/main" id="{2F3392FC-6DB3-411F-BCB3-F04D9CA826D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94586" y="2370252"/>
            <a:ext cx="648652" cy="648652"/>
          </a:xfrm>
          <a:prstGeom prst="rect">
            <a:avLst/>
          </a:prstGeom>
        </p:spPr>
      </p:pic>
      <p:sp>
        <p:nvSpPr>
          <p:cNvPr id="20" name="TextBox 19">
            <a:extLst>
              <a:ext uri="{FF2B5EF4-FFF2-40B4-BE49-F238E27FC236}">
                <a16:creationId xmlns:a16="http://schemas.microsoft.com/office/drawing/2014/main" id="{5D07639C-7D50-498E-BE74-03A4F7A00A04}"/>
              </a:ext>
            </a:extLst>
          </p:cNvPr>
          <p:cNvSpPr txBox="1"/>
          <p:nvPr/>
        </p:nvSpPr>
        <p:spPr>
          <a:xfrm>
            <a:off x="1362659" y="3535326"/>
            <a:ext cx="7134519" cy="1569660"/>
          </a:xfrm>
          <a:prstGeom prst="rect">
            <a:avLst/>
          </a:prstGeom>
          <a:noFill/>
        </p:spPr>
        <p:txBody>
          <a:bodyPr wrap="square" lIns="91440" tIns="45720" rIns="91440" bIns="45720" rtlCol="0" anchor="t">
            <a:spAutoFit/>
          </a:bodyPr>
          <a:lstStyle/>
          <a:p>
            <a:pPr marL="285750" indent="-285750">
              <a:spcBef>
                <a:spcPct val="0"/>
              </a:spcBef>
              <a:buFont typeface="Wingdings" panose="05000000000000000000" pitchFamily="2" charset="2"/>
              <a:buChar char="§"/>
            </a:pPr>
            <a:r>
              <a:rPr lang="en-US" sz="2400">
                <a:ln w="15875">
                  <a:solidFill>
                    <a:srgbClr val="0070C0">
                      <a:alpha val="39000"/>
                    </a:srgbClr>
                  </a:solidFill>
                </a:ln>
                <a:solidFill>
                  <a:schemeClr val="bg1"/>
                </a:solidFill>
                <a:latin typeface="Bradley Hand ITC"/>
                <a:ea typeface="+mj-ea"/>
                <a:cs typeface="+mj-cs"/>
              </a:rPr>
              <a:t>Collaborate to support acquisition of emerging technologies.</a:t>
            </a:r>
          </a:p>
          <a:p>
            <a:pPr marL="285750" indent="-285750" algn="l">
              <a:spcBef>
                <a:spcPct val="0"/>
              </a:spcBef>
              <a:buFont typeface="Wingdings" panose="05000000000000000000" pitchFamily="2" charset="2"/>
              <a:buChar char="§"/>
            </a:pPr>
            <a:r>
              <a:rPr lang="en-US" sz="2400">
                <a:ln w="15875">
                  <a:solidFill>
                    <a:srgbClr val="0070C0">
                      <a:alpha val="39000"/>
                    </a:srgbClr>
                  </a:solidFill>
                </a:ln>
                <a:solidFill>
                  <a:schemeClr val="bg1"/>
                </a:solidFill>
                <a:latin typeface="Bradley Hand ITC"/>
                <a:ea typeface="+mj-ea"/>
                <a:cs typeface="+mj-cs"/>
              </a:rPr>
              <a:t>De-risk acquisition initiatives through PBSA, metrics, and formation of IPTs.</a:t>
            </a:r>
          </a:p>
        </p:txBody>
      </p:sp>
    </p:spTree>
    <p:extLst>
      <p:ext uri="{BB962C8B-B14F-4D97-AF65-F5344CB8AC3E}">
        <p14:creationId xmlns:p14="http://schemas.microsoft.com/office/powerpoint/2010/main" val="2701286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7900" y="199969"/>
            <a:ext cx="2019355" cy="2019355"/>
          </a:xfrm>
          <a:prstGeom prst="rect">
            <a:avLst/>
          </a:prstGeom>
        </p:spPr>
      </p:pic>
      <p:grpSp>
        <p:nvGrpSpPr>
          <p:cNvPr id="7" name="Graphic 13" descr="Single gear outline">
            <a:extLst>
              <a:ext uri="{FF2B5EF4-FFF2-40B4-BE49-F238E27FC236}">
                <a16:creationId xmlns:a16="http://schemas.microsoft.com/office/drawing/2014/main" id="{C99B314E-CDC0-4468-B4E8-EC6CC1542AFA}"/>
              </a:ext>
            </a:extLst>
          </p:cNvPr>
          <p:cNvGrpSpPr/>
          <p:nvPr/>
        </p:nvGrpSpPr>
        <p:grpSpPr>
          <a:xfrm>
            <a:off x="381000" y="276225"/>
            <a:ext cx="648652" cy="647861"/>
            <a:chOff x="5772150" y="3105150"/>
            <a:chExt cx="648652" cy="647861"/>
          </a:xfrm>
          <a:solidFill>
            <a:srgbClr val="74F21E"/>
          </a:solidFill>
        </p:grpSpPr>
        <p:sp>
          <p:nvSpPr>
            <p:cNvPr id="8" name="Freeform: Shape 7">
              <a:extLst>
                <a:ext uri="{FF2B5EF4-FFF2-40B4-BE49-F238E27FC236}">
                  <a16:creationId xmlns:a16="http://schemas.microsoft.com/office/drawing/2014/main" id="{1F01EEE7-E041-4C8C-817F-6786CEDE13DF}"/>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16858F0-B72F-4106-9C02-243B08289063}"/>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F188BC07-0AF9-4714-9BB8-A0C20051D9E5}"/>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8</a:t>
            </a:fld>
            <a:endParaRPr lang="en-US" b="1">
              <a:solidFill>
                <a:schemeClr val="bg1">
                  <a:lumMod val="75000"/>
                </a:schemeClr>
              </a:solidFill>
              <a:latin typeface="Bradley Hand ITC" panose="03070402050302030203" pitchFamily="66" charset="0"/>
            </a:endParaRPr>
          </a:p>
        </p:txBody>
      </p:sp>
      <p:sp>
        <p:nvSpPr>
          <p:cNvPr id="13" name="Title 1">
            <a:extLst>
              <a:ext uri="{FF2B5EF4-FFF2-40B4-BE49-F238E27FC236}">
                <a16:creationId xmlns:a16="http://schemas.microsoft.com/office/drawing/2014/main" id="{1555FB80-A188-4D07-8344-24D9E899AE7C}"/>
              </a:ext>
            </a:extLst>
          </p:cNvPr>
          <p:cNvSpPr>
            <a:spLocks noGrp="1"/>
          </p:cNvSpPr>
          <p:nvPr>
            <p:ph type="ctrTitle"/>
          </p:nvPr>
        </p:nvSpPr>
        <p:spPr>
          <a:xfrm>
            <a:off x="1028700" y="-369962"/>
            <a:ext cx="9144000" cy="2387600"/>
          </a:xfrm>
        </p:spPr>
        <p:txBody>
          <a:bodyPr>
            <a:normAutofit/>
          </a:bodyPr>
          <a:lstStyle/>
          <a:p>
            <a:r>
              <a:rPr lang="en-US" sz="6600" u="sng">
                <a:ln w="15875">
                  <a:solidFill>
                    <a:srgbClr val="0070C0"/>
                  </a:solidFill>
                </a:ln>
                <a:solidFill>
                  <a:schemeClr val="bg1"/>
                </a:solidFill>
                <a:latin typeface="Bradley Hand ITC" panose="03070402050302030203" pitchFamily="66" charset="0"/>
              </a:rPr>
              <a:t>Acquisition Defined</a:t>
            </a:r>
            <a:endParaRPr lang="en-US" sz="6600" u="sng">
              <a:ln w="15875">
                <a:solidFill>
                  <a:srgbClr val="0070C0"/>
                </a:solidFill>
              </a:ln>
              <a:solidFill>
                <a:schemeClr val="bg1"/>
              </a:solidFill>
              <a:latin typeface="Copperplate Gothic Light" panose="020E0507020206020404" pitchFamily="34" charset="0"/>
            </a:endParaRPr>
          </a:p>
        </p:txBody>
      </p:sp>
      <p:sp>
        <p:nvSpPr>
          <p:cNvPr id="14" name="TextBox 13">
            <a:extLst>
              <a:ext uri="{FF2B5EF4-FFF2-40B4-BE49-F238E27FC236}">
                <a16:creationId xmlns:a16="http://schemas.microsoft.com/office/drawing/2014/main" id="{00F0C2D6-7073-45DE-B5A7-BB13A120E43F}"/>
              </a:ext>
            </a:extLst>
          </p:cNvPr>
          <p:cNvSpPr txBox="1"/>
          <p:nvPr/>
        </p:nvSpPr>
        <p:spPr>
          <a:xfrm>
            <a:off x="1064252" y="2376005"/>
            <a:ext cx="10793691" cy="1477328"/>
          </a:xfrm>
          <a:prstGeom prst="rect">
            <a:avLst/>
          </a:prstGeom>
          <a:noFill/>
        </p:spPr>
        <p:txBody>
          <a:bodyPr wrap="square" lIns="91440" tIns="45720" rIns="91440" bIns="45720" rtlCol="0" anchor="t">
            <a:spAutoFit/>
          </a:bodyPr>
          <a:lstStyle/>
          <a:p>
            <a:r>
              <a:rPr lang="en-US">
                <a:solidFill>
                  <a:schemeClr val="bg1"/>
                </a:solidFill>
              </a:rPr>
              <a:t>The term ‘acquisition team’ can mean different things to different Bureaus. For the purpose of The Lab, acquisition is the process of sourcing goods and services from inception of an idea all the way to close out. It includes all participants in this process, some of which are PMs, COs, CORs, Procurement Attorneys, policy, and other team members.</a:t>
            </a:r>
            <a:endParaRPr lang="en-US">
              <a:solidFill>
                <a:schemeClr val="bg1"/>
              </a:solidFill>
              <a:cs typeface="Calibri"/>
            </a:endParaRPr>
          </a:p>
          <a:p>
            <a:endParaRPr lang="en-US">
              <a:solidFill>
                <a:schemeClr val="bg1"/>
              </a:solidFill>
            </a:endParaRPr>
          </a:p>
        </p:txBody>
      </p:sp>
      <p:pic>
        <p:nvPicPr>
          <p:cNvPr id="15" name="Graphic 14" descr="Blackboard outline">
            <a:extLst>
              <a:ext uri="{FF2B5EF4-FFF2-40B4-BE49-F238E27FC236}">
                <a16:creationId xmlns:a16="http://schemas.microsoft.com/office/drawing/2014/main" id="{E0240271-266A-487D-88A0-6CBBAA2BE0A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4057" y="2249885"/>
            <a:ext cx="648652" cy="648652"/>
          </a:xfrm>
          <a:prstGeom prst="rect">
            <a:avLst/>
          </a:prstGeom>
        </p:spPr>
      </p:pic>
      <p:sp>
        <p:nvSpPr>
          <p:cNvPr id="16" name="TextBox 15">
            <a:extLst>
              <a:ext uri="{FF2B5EF4-FFF2-40B4-BE49-F238E27FC236}">
                <a16:creationId xmlns:a16="http://schemas.microsoft.com/office/drawing/2014/main" id="{698C0306-870E-414F-8CA3-186465516D7E}"/>
              </a:ext>
            </a:extLst>
          </p:cNvPr>
          <p:cNvSpPr txBox="1"/>
          <p:nvPr/>
        </p:nvSpPr>
        <p:spPr>
          <a:xfrm>
            <a:off x="1064252" y="6218861"/>
            <a:ext cx="4405656" cy="369332"/>
          </a:xfrm>
          <a:prstGeom prst="rect">
            <a:avLst/>
          </a:prstGeom>
          <a:noFill/>
          <a:ln>
            <a:solidFill>
              <a:srgbClr val="00B0F0"/>
            </a:solidFill>
          </a:ln>
        </p:spPr>
        <p:txBody>
          <a:bodyPr wrap="square" rtlCol="0">
            <a:spAutoFit/>
          </a:bodyPr>
          <a:lstStyle/>
          <a:p>
            <a:r>
              <a:rPr lang="en-US">
                <a:solidFill>
                  <a:schemeClr val="bg1"/>
                </a:solidFill>
              </a:rPr>
              <a:t>Our website: www.commerce.gov/oam/lab</a:t>
            </a:r>
          </a:p>
        </p:txBody>
      </p:sp>
      <p:pic>
        <p:nvPicPr>
          <p:cNvPr id="21" name="Graphic 20" descr="Blackboard outline">
            <a:extLst>
              <a:ext uri="{FF2B5EF4-FFF2-40B4-BE49-F238E27FC236}">
                <a16:creationId xmlns:a16="http://schemas.microsoft.com/office/drawing/2014/main" id="{206C86D4-6E11-C70B-0A1C-7BC48731FB3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4057" y="4002637"/>
            <a:ext cx="648652" cy="648652"/>
          </a:xfrm>
          <a:prstGeom prst="rect">
            <a:avLst/>
          </a:prstGeom>
        </p:spPr>
      </p:pic>
      <p:sp>
        <p:nvSpPr>
          <p:cNvPr id="2" name="TextBox 1">
            <a:extLst>
              <a:ext uri="{FF2B5EF4-FFF2-40B4-BE49-F238E27FC236}">
                <a16:creationId xmlns:a16="http://schemas.microsoft.com/office/drawing/2014/main" id="{1C2CB476-A581-5600-4165-DC49AB2E5648}"/>
              </a:ext>
            </a:extLst>
          </p:cNvPr>
          <p:cNvSpPr txBox="1"/>
          <p:nvPr/>
        </p:nvSpPr>
        <p:spPr>
          <a:xfrm>
            <a:off x="979492" y="4082570"/>
            <a:ext cx="10602903" cy="1200329"/>
          </a:xfrm>
          <a:prstGeom prst="rect">
            <a:avLst/>
          </a:prstGeom>
          <a:noFill/>
        </p:spPr>
        <p:txBody>
          <a:bodyPr wrap="none" rtlCol="0">
            <a:spAutoFit/>
          </a:bodyPr>
          <a:lstStyle/>
          <a:p>
            <a:r>
              <a:rPr lang="en-US">
                <a:solidFill>
                  <a:schemeClr val="bg1"/>
                </a:solidFill>
              </a:rPr>
              <a:t>The Lab is focused on supporting each participant in the acquisition process and not any given single process </a:t>
            </a:r>
          </a:p>
          <a:p>
            <a:r>
              <a:rPr lang="en-US">
                <a:solidFill>
                  <a:schemeClr val="bg1"/>
                </a:solidFill>
              </a:rPr>
              <a:t>within acquisition. As a result, our focus is to empower each participant with knowledge and support them </a:t>
            </a:r>
          </a:p>
          <a:p>
            <a:r>
              <a:rPr lang="en-US">
                <a:solidFill>
                  <a:schemeClr val="bg1"/>
                </a:solidFill>
              </a:rPr>
              <a:t>through risk management, not risk avoidance. We also adapt to meet the acquisition team where they are in</a:t>
            </a:r>
          </a:p>
          <a:p>
            <a:r>
              <a:rPr lang="en-US">
                <a:solidFill>
                  <a:schemeClr val="bg1"/>
                </a:solidFill>
              </a:rPr>
              <a:t>their unique innovation journey.  </a:t>
            </a:r>
          </a:p>
        </p:txBody>
      </p:sp>
    </p:spTree>
    <p:extLst>
      <p:ext uri="{BB962C8B-B14F-4D97-AF65-F5344CB8AC3E}">
        <p14:creationId xmlns:p14="http://schemas.microsoft.com/office/powerpoint/2010/main" val="2221464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a14="http://schemas.microsoft.com/office/drawing/2010/main">
                  <a14:imgLayer r:embed="rId3">
                    <a14:imgEffect>
                      <a14:artisticPaintBrush/>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pic>
        <p:nvPicPr>
          <p:cNvPr id="5" name="Picture 4" descr="A picture containing text, outdoor&#10;&#10;Description automatically generated">
            <a:extLst>
              <a:ext uri="{FF2B5EF4-FFF2-40B4-BE49-F238E27FC236}">
                <a16:creationId xmlns:a16="http://schemas.microsoft.com/office/drawing/2014/main" id="{2803AEAA-88D8-412E-BF89-F8984BF0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5614" y="199969"/>
            <a:ext cx="1786090" cy="1801641"/>
          </a:xfrm>
          <a:prstGeom prst="rect">
            <a:avLst/>
          </a:prstGeom>
        </p:spPr>
      </p:pic>
      <p:grpSp>
        <p:nvGrpSpPr>
          <p:cNvPr id="9" name="Graphic 13" descr="Single gear outline">
            <a:extLst>
              <a:ext uri="{FF2B5EF4-FFF2-40B4-BE49-F238E27FC236}">
                <a16:creationId xmlns:a16="http://schemas.microsoft.com/office/drawing/2014/main" id="{D22B1A7B-51CD-4C63-9649-07D1514EA84E}"/>
              </a:ext>
            </a:extLst>
          </p:cNvPr>
          <p:cNvGrpSpPr/>
          <p:nvPr/>
        </p:nvGrpSpPr>
        <p:grpSpPr>
          <a:xfrm>
            <a:off x="381000" y="276225"/>
            <a:ext cx="648652" cy="647861"/>
            <a:chOff x="5772150" y="3105150"/>
            <a:chExt cx="648652" cy="647861"/>
          </a:xfrm>
          <a:solidFill>
            <a:srgbClr val="74F21E"/>
          </a:solidFill>
        </p:grpSpPr>
        <p:sp>
          <p:nvSpPr>
            <p:cNvPr id="10" name="Freeform: Shape 9">
              <a:extLst>
                <a:ext uri="{FF2B5EF4-FFF2-40B4-BE49-F238E27FC236}">
                  <a16:creationId xmlns:a16="http://schemas.microsoft.com/office/drawing/2014/main" id="{2B4F3A39-DCB2-45BA-8556-09B9DB179FCD}"/>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9A1F4C3-5598-4F38-B3B9-061E2050ADA5}"/>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grpSp>
        <p:nvGrpSpPr>
          <p:cNvPr id="15" name="Graphic 13" descr="Single gear outline">
            <a:extLst>
              <a:ext uri="{FF2B5EF4-FFF2-40B4-BE49-F238E27FC236}">
                <a16:creationId xmlns:a16="http://schemas.microsoft.com/office/drawing/2014/main" id="{1A17E4E8-39A2-4416-B2A4-6FCB3A8DDF96}"/>
              </a:ext>
            </a:extLst>
          </p:cNvPr>
          <p:cNvGrpSpPr/>
          <p:nvPr/>
        </p:nvGrpSpPr>
        <p:grpSpPr>
          <a:xfrm>
            <a:off x="932974" y="673181"/>
            <a:ext cx="648652" cy="647861"/>
            <a:chOff x="5772150" y="3105150"/>
            <a:chExt cx="648652" cy="647861"/>
          </a:xfrm>
          <a:solidFill>
            <a:srgbClr val="FFC000"/>
          </a:solidFill>
        </p:grpSpPr>
        <p:sp>
          <p:nvSpPr>
            <p:cNvPr id="16" name="Freeform: Shape 15">
              <a:extLst>
                <a:ext uri="{FF2B5EF4-FFF2-40B4-BE49-F238E27FC236}">
                  <a16:creationId xmlns:a16="http://schemas.microsoft.com/office/drawing/2014/main" id="{A27EFE8E-18DE-42D8-944B-6D3628C2F083}"/>
                </a:ext>
              </a:extLst>
            </p:cNvPr>
            <p:cNvSpPr/>
            <p:nvPr/>
          </p:nvSpPr>
          <p:spPr>
            <a:xfrm>
              <a:off x="5772150" y="3105150"/>
              <a:ext cx="648652" cy="647861"/>
            </a:xfrm>
            <a:custGeom>
              <a:avLst/>
              <a:gdLst>
                <a:gd name="connsiteX0" fmla="*/ 91440 w 648652"/>
                <a:gd name="connsiteY0" fmla="*/ 454504 h 647861"/>
                <a:gd name="connsiteX1" fmla="*/ 67628 w 648652"/>
                <a:gd name="connsiteY1" fmla="*/ 525942 h 647861"/>
                <a:gd name="connsiteX2" fmla="*/ 121920 w 648652"/>
                <a:gd name="connsiteY2" fmla="*/ 580234 h 647861"/>
                <a:gd name="connsiteX3" fmla="*/ 193358 w 648652"/>
                <a:gd name="connsiteY3" fmla="*/ 556422 h 647861"/>
                <a:gd name="connsiteX4" fmla="*/ 253365 w 648652"/>
                <a:gd name="connsiteY4" fmla="*/ 581187 h 647861"/>
                <a:gd name="connsiteX5" fmla="*/ 286703 w 648652"/>
                <a:gd name="connsiteY5" fmla="*/ 647862 h 647861"/>
                <a:gd name="connsiteX6" fmla="*/ 362903 w 648652"/>
                <a:gd name="connsiteY6" fmla="*/ 647862 h 647861"/>
                <a:gd name="connsiteX7" fmla="*/ 396240 w 648652"/>
                <a:gd name="connsiteY7" fmla="*/ 581187 h 647861"/>
                <a:gd name="connsiteX8" fmla="*/ 455295 w 648652"/>
                <a:gd name="connsiteY8" fmla="*/ 556422 h 647861"/>
                <a:gd name="connsiteX9" fmla="*/ 526733 w 648652"/>
                <a:gd name="connsiteY9" fmla="*/ 580234 h 647861"/>
                <a:gd name="connsiteX10" fmla="*/ 581025 w 648652"/>
                <a:gd name="connsiteY10" fmla="*/ 525942 h 647861"/>
                <a:gd name="connsiteX11" fmla="*/ 557213 w 648652"/>
                <a:gd name="connsiteY11" fmla="*/ 454504 h 647861"/>
                <a:gd name="connsiteX12" fmla="*/ 581978 w 648652"/>
                <a:gd name="connsiteY12" fmla="*/ 394497 h 647861"/>
                <a:gd name="connsiteX13" fmla="*/ 648653 w 648652"/>
                <a:gd name="connsiteY13" fmla="*/ 361159 h 647861"/>
                <a:gd name="connsiteX14" fmla="*/ 648653 w 648652"/>
                <a:gd name="connsiteY14" fmla="*/ 284959 h 647861"/>
                <a:gd name="connsiteX15" fmla="*/ 581025 w 648652"/>
                <a:gd name="connsiteY15" fmla="*/ 252574 h 647861"/>
                <a:gd name="connsiteX16" fmla="*/ 556260 w 648652"/>
                <a:gd name="connsiteY16" fmla="*/ 193519 h 647861"/>
                <a:gd name="connsiteX17" fmla="*/ 580073 w 648652"/>
                <a:gd name="connsiteY17" fmla="*/ 122082 h 647861"/>
                <a:gd name="connsiteX18" fmla="*/ 525780 w 648652"/>
                <a:gd name="connsiteY18" fmla="*/ 67789 h 647861"/>
                <a:gd name="connsiteX19" fmla="*/ 454343 w 648652"/>
                <a:gd name="connsiteY19" fmla="*/ 91602 h 647861"/>
                <a:gd name="connsiteX20" fmla="*/ 394335 w 648652"/>
                <a:gd name="connsiteY20" fmla="*/ 66837 h 647861"/>
                <a:gd name="connsiteX21" fmla="*/ 361950 w 648652"/>
                <a:gd name="connsiteY21" fmla="*/ 0 h 647861"/>
                <a:gd name="connsiteX22" fmla="*/ 285750 w 648652"/>
                <a:gd name="connsiteY22" fmla="*/ 0 h 647861"/>
                <a:gd name="connsiteX23" fmla="*/ 252413 w 648652"/>
                <a:gd name="connsiteY23" fmla="*/ 66675 h 647861"/>
                <a:gd name="connsiteX24" fmla="*/ 193358 w 648652"/>
                <a:gd name="connsiteY24" fmla="*/ 91440 h 647861"/>
                <a:gd name="connsiteX25" fmla="*/ 121920 w 648652"/>
                <a:gd name="connsiteY25" fmla="*/ 67628 h 647861"/>
                <a:gd name="connsiteX26" fmla="*/ 67628 w 648652"/>
                <a:gd name="connsiteY26" fmla="*/ 121920 h 647861"/>
                <a:gd name="connsiteX27" fmla="*/ 91440 w 648652"/>
                <a:gd name="connsiteY27" fmla="*/ 193358 h 647861"/>
                <a:gd name="connsiteX28" fmla="*/ 66675 w 648652"/>
                <a:gd name="connsiteY28" fmla="*/ 253365 h 647861"/>
                <a:gd name="connsiteX29" fmla="*/ 0 w 648652"/>
                <a:gd name="connsiteY29" fmla="*/ 285750 h 647861"/>
                <a:gd name="connsiteX30" fmla="*/ 0 w 648652"/>
                <a:gd name="connsiteY30" fmla="*/ 361950 h 647861"/>
                <a:gd name="connsiteX31" fmla="*/ 66675 w 648652"/>
                <a:gd name="connsiteY31" fmla="*/ 395288 h 647861"/>
                <a:gd name="connsiteX32" fmla="*/ 91440 w 648652"/>
                <a:gd name="connsiteY32" fmla="*/ 454504 h 647861"/>
                <a:gd name="connsiteX33" fmla="*/ 19050 w 648652"/>
                <a:gd name="connsiteY33" fmla="*/ 297790 h 647861"/>
                <a:gd name="connsiteX34" fmla="*/ 75000 w 648652"/>
                <a:gd name="connsiteY34" fmla="*/ 270605 h 647861"/>
                <a:gd name="connsiteX35" fmla="*/ 82782 w 648652"/>
                <a:gd name="connsiteY35" fmla="*/ 266795 h 647861"/>
                <a:gd name="connsiteX36" fmla="*/ 85058 w 648652"/>
                <a:gd name="connsiteY36" fmla="*/ 258451 h 647861"/>
                <a:gd name="connsiteX37" fmla="*/ 108137 w 648652"/>
                <a:gd name="connsiteY37" fmla="*/ 202587 h 647861"/>
                <a:gd name="connsiteX38" fmla="*/ 112147 w 648652"/>
                <a:gd name="connsiteY38" fmla="*/ 195291 h 647861"/>
                <a:gd name="connsiteX39" fmla="*/ 109518 w 648652"/>
                <a:gd name="connsiteY39" fmla="*/ 187385 h 647861"/>
                <a:gd name="connsiteX40" fmla="*/ 89421 w 648652"/>
                <a:gd name="connsiteY40" fmla="*/ 127102 h 647861"/>
                <a:gd name="connsiteX41" fmla="*/ 127073 w 648652"/>
                <a:gd name="connsiteY41" fmla="*/ 89440 h 647861"/>
                <a:gd name="connsiteX42" fmla="*/ 187338 w 648652"/>
                <a:gd name="connsiteY42" fmla="*/ 109538 h 647861"/>
                <a:gd name="connsiteX43" fmla="*/ 195482 w 648652"/>
                <a:gd name="connsiteY43" fmla="*/ 112252 h 647861"/>
                <a:gd name="connsiteX44" fmla="*/ 202911 w 648652"/>
                <a:gd name="connsiteY44" fmla="*/ 107947 h 647861"/>
                <a:gd name="connsiteX45" fmla="*/ 257432 w 648652"/>
                <a:gd name="connsiteY45" fmla="*/ 85087 h 647861"/>
                <a:gd name="connsiteX46" fmla="*/ 265652 w 648652"/>
                <a:gd name="connsiteY46" fmla="*/ 82848 h 647861"/>
                <a:gd name="connsiteX47" fmla="*/ 269462 w 648652"/>
                <a:gd name="connsiteY47" fmla="*/ 75228 h 647861"/>
                <a:gd name="connsiteX48" fmla="*/ 297542 w 648652"/>
                <a:gd name="connsiteY48" fmla="*/ 19050 h 647861"/>
                <a:gd name="connsiteX49" fmla="*/ 350044 w 648652"/>
                <a:gd name="connsiteY49" fmla="*/ 19050 h 647861"/>
                <a:gd name="connsiteX50" fmla="*/ 377190 w 648652"/>
                <a:gd name="connsiteY50" fmla="*/ 75057 h 647861"/>
                <a:gd name="connsiteX51" fmla="*/ 381000 w 648652"/>
                <a:gd name="connsiteY51" fmla="*/ 82829 h 647861"/>
                <a:gd name="connsiteX52" fmla="*/ 389344 w 648652"/>
                <a:gd name="connsiteY52" fmla="*/ 85106 h 647861"/>
                <a:gd name="connsiteX53" fmla="*/ 445189 w 648652"/>
                <a:gd name="connsiteY53" fmla="*/ 108194 h 647861"/>
                <a:gd name="connsiteX54" fmla="*/ 452495 w 648652"/>
                <a:gd name="connsiteY54" fmla="*/ 112214 h 647861"/>
                <a:gd name="connsiteX55" fmla="*/ 460400 w 648652"/>
                <a:gd name="connsiteY55" fmla="*/ 109576 h 647861"/>
                <a:gd name="connsiteX56" fmla="*/ 520665 w 648652"/>
                <a:gd name="connsiteY56" fmla="*/ 89478 h 647861"/>
                <a:gd name="connsiteX57" fmla="*/ 558317 w 648652"/>
                <a:gd name="connsiteY57" fmla="*/ 127140 h 647861"/>
                <a:gd name="connsiteX58" fmla="*/ 538220 w 648652"/>
                <a:gd name="connsiteY58" fmla="*/ 187423 h 647861"/>
                <a:gd name="connsiteX59" fmla="*/ 535505 w 648652"/>
                <a:gd name="connsiteY59" fmla="*/ 195567 h 647861"/>
                <a:gd name="connsiteX60" fmla="*/ 539810 w 648652"/>
                <a:gd name="connsiteY60" fmla="*/ 202987 h 647861"/>
                <a:gd name="connsiteX61" fmla="*/ 562670 w 648652"/>
                <a:gd name="connsiteY61" fmla="*/ 257527 h 647861"/>
                <a:gd name="connsiteX62" fmla="*/ 564966 w 648652"/>
                <a:gd name="connsiteY62" fmla="*/ 265938 h 647861"/>
                <a:gd name="connsiteX63" fmla="*/ 572824 w 648652"/>
                <a:gd name="connsiteY63" fmla="*/ 269700 h 647861"/>
                <a:gd name="connsiteX64" fmla="*/ 629603 w 648652"/>
                <a:gd name="connsiteY64" fmla="*/ 296913 h 647861"/>
                <a:gd name="connsiteX65" fmla="*/ 629603 w 648652"/>
                <a:gd name="connsiteY65" fmla="*/ 349367 h 647861"/>
                <a:gd name="connsiteX66" fmla="*/ 573453 w 648652"/>
                <a:gd name="connsiteY66" fmla="*/ 377447 h 647861"/>
                <a:gd name="connsiteX67" fmla="*/ 565833 w 648652"/>
                <a:gd name="connsiteY67" fmla="*/ 381257 h 647861"/>
                <a:gd name="connsiteX68" fmla="*/ 563594 w 648652"/>
                <a:gd name="connsiteY68" fmla="*/ 389468 h 647861"/>
                <a:gd name="connsiteX69" fmla="*/ 540515 w 648652"/>
                <a:gd name="connsiteY69" fmla="*/ 445332 h 647861"/>
                <a:gd name="connsiteX70" fmla="*/ 536505 w 648652"/>
                <a:gd name="connsiteY70" fmla="*/ 452628 h 647861"/>
                <a:gd name="connsiteX71" fmla="*/ 539134 w 648652"/>
                <a:gd name="connsiteY71" fmla="*/ 460534 h 647861"/>
                <a:gd name="connsiteX72" fmla="*/ 559232 w 648652"/>
                <a:gd name="connsiteY72" fmla="*/ 520817 h 647861"/>
                <a:gd name="connsiteX73" fmla="*/ 521580 w 648652"/>
                <a:gd name="connsiteY73" fmla="*/ 558479 h 647861"/>
                <a:gd name="connsiteX74" fmla="*/ 461315 w 648652"/>
                <a:gd name="connsiteY74" fmla="*/ 538382 h 647861"/>
                <a:gd name="connsiteX75" fmla="*/ 453171 w 648652"/>
                <a:gd name="connsiteY75" fmla="*/ 535667 h 647861"/>
                <a:gd name="connsiteX76" fmla="*/ 445741 w 648652"/>
                <a:gd name="connsiteY76" fmla="*/ 539972 h 647861"/>
                <a:gd name="connsiteX77" fmla="*/ 391211 w 648652"/>
                <a:gd name="connsiteY77" fmla="*/ 562832 h 647861"/>
                <a:gd name="connsiteX78" fmla="*/ 383000 w 648652"/>
                <a:gd name="connsiteY78" fmla="*/ 565071 h 647861"/>
                <a:gd name="connsiteX79" fmla="*/ 379190 w 648652"/>
                <a:gd name="connsiteY79" fmla="*/ 572691 h 647861"/>
                <a:gd name="connsiteX80" fmla="*/ 351111 w 648652"/>
                <a:gd name="connsiteY80" fmla="*/ 628888 h 647861"/>
                <a:gd name="connsiteX81" fmla="*/ 298494 w 648652"/>
                <a:gd name="connsiteY81" fmla="*/ 628888 h 647861"/>
                <a:gd name="connsiteX82" fmla="*/ 270424 w 648652"/>
                <a:gd name="connsiteY82" fmla="*/ 572691 h 647861"/>
                <a:gd name="connsiteX83" fmla="*/ 266614 w 648652"/>
                <a:gd name="connsiteY83" fmla="*/ 565071 h 647861"/>
                <a:gd name="connsiteX84" fmla="*/ 258394 w 648652"/>
                <a:gd name="connsiteY84" fmla="*/ 562832 h 647861"/>
                <a:gd name="connsiteX85" fmla="*/ 202559 w 648652"/>
                <a:gd name="connsiteY85" fmla="*/ 539744 h 647861"/>
                <a:gd name="connsiteX86" fmla="*/ 195253 w 648652"/>
                <a:gd name="connsiteY86" fmla="*/ 535724 h 647861"/>
                <a:gd name="connsiteX87" fmla="*/ 187347 w 648652"/>
                <a:gd name="connsiteY87" fmla="*/ 538363 h 647861"/>
                <a:gd name="connsiteX88" fmla="*/ 127083 w 648652"/>
                <a:gd name="connsiteY88" fmla="*/ 558460 h 647861"/>
                <a:gd name="connsiteX89" fmla="*/ 89430 w 648652"/>
                <a:gd name="connsiteY89" fmla="*/ 520798 h 647861"/>
                <a:gd name="connsiteX90" fmla="*/ 109538 w 648652"/>
                <a:gd name="connsiteY90" fmla="*/ 460534 h 647861"/>
                <a:gd name="connsiteX91" fmla="*/ 112243 w 648652"/>
                <a:gd name="connsiteY91" fmla="*/ 452390 h 647861"/>
                <a:gd name="connsiteX92" fmla="*/ 107947 w 648652"/>
                <a:gd name="connsiteY92" fmla="*/ 444960 h 647861"/>
                <a:gd name="connsiteX93" fmla="*/ 85087 w 648652"/>
                <a:gd name="connsiteY93" fmla="*/ 390420 h 647861"/>
                <a:gd name="connsiteX94" fmla="*/ 82839 w 648652"/>
                <a:gd name="connsiteY94" fmla="*/ 382210 h 647861"/>
                <a:gd name="connsiteX95" fmla="*/ 75219 w 648652"/>
                <a:gd name="connsiteY95" fmla="*/ 378400 h 647861"/>
                <a:gd name="connsiteX96" fmla="*/ 19050 w 648652"/>
                <a:gd name="connsiteY96" fmla="*/ 350320 h 64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648652" h="647861">
                  <a:moveTo>
                    <a:pt x="91440" y="454504"/>
                  </a:moveTo>
                  <a:lnTo>
                    <a:pt x="67628" y="525942"/>
                  </a:lnTo>
                  <a:lnTo>
                    <a:pt x="121920" y="580234"/>
                  </a:lnTo>
                  <a:lnTo>
                    <a:pt x="193358" y="556422"/>
                  </a:lnTo>
                  <a:cubicBezTo>
                    <a:pt x="212309" y="567022"/>
                    <a:pt x="232453" y="575336"/>
                    <a:pt x="253365" y="581187"/>
                  </a:cubicBezTo>
                  <a:lnTo>
                    <a:pt x="286703" y="647862"/>
                  </a:lnTo>
                  <a:lnTo>
                    <a:pt x="362903" y="647862"/>
                  </a:lnTo>
                  <a:lnTo>
                    <a:pt x="396240" y="581187"/>
                  </a:lnTo>
                  <a:cubicBezTo>
                    <a:pt x="416907" y="575505"/>
                    <a:pt x="436756" y="567181"/>
                    <a:pt x="455295" y="556422"/>
                  </a:cubicBezTo>
                  <a:lnTo>
                    <a:pt x="526733" y="580234"/>
                  </a:lnTo>
                  <a:lnTo>
                    <a:pt x="581025" y="525942"/>
                  </a:lnTo>
                  <a:lnTo>
                    <a:pt x="557213" y="454504"/>
                  </a:lnTo>
                  <a:cubicBezTo>
                    <a:pt x="567808" y="435551"/>
                    <a:pt x="576122" y="415407"/>
                    <a:pt x="581978" y="394497"/>
                  </a:cubicBezTo>
                  <a:lnTo>
                    <a:pt x="648653" y="361159"/>
                  </a:lnTo>
                  <a:lnTo>
                    <a:pt x="648653" y="284959"/>
                  </a:lnTo>
                  <a:lnTo>
                    <a:pt x="581025" y="252574"/>
                  </a:lnTo>
                  <a:cubicBezTo>
                    <a:pt x="575339" y="231908"/>
                    <a:pt x="567015" y="212060"/>
                    <a:pt x="556260" y="193519"/>
                  </a:cubicBezTo>
                  <a:lnTo>
                    <a:pt x="580073" y="122082"/>
                  </a:lnTo>
                  <a:lnTo>
                    <a:pt x="525780" y="67789"/>
                  </a:lnTo>
                  <a:lnTo>
                    <a:pt x="454343" y="91602"/>
                  </a:lnTo>
                  <a:cubicBezTo>
                    <a:pt x="435391" y="81002"/>
                    <a:pt x="415247" y="72688"/>
                    <a:pt x="394335" y="66837"/>
                  </a:cubicBezTo>
                  <a:lnTo>
                    <a:pt x="361950" y="0"/>
                  </a:lnTo>
                  <a:lnTo>
                    <a:pt x="285750" y="0"/>
                  </a:lnTo>
                  <a:lnTo>
                    <a:pt x="252413" y="66675"/>
                  </a:lnTo>
                  <a:cubicBezTo>
                    <a:pt x="231745" y="72357"/>
                    <a:pt x="211896" y="80681"/>
                    <a:pt x="193358" y="91440"/>
                  </a:cubicBezTo>
                  <a:lnTo>
                    <a:pt x="121920" y="67628"/>
                  </a:lnTo>
                  <a:lnTo>
                    <a:pt x="67628" y="121920"/>
                  </a:lnTo>
                  <a:lnTo>
                    <a:pt x="91440" y="193358"/>
                  </a:lnTo>
                  <a:cubicBezTo>
                    <a:pt x="80844" y="212311"/>
                    <a:pt x="72531" y="232455"/>
                    <a:pt x="66675" y="253365"/>
                  </a:cubicBezTo>
                  <a:lnTo>
                    <a:pt x="0" y="285750"/>
                  </a:lnTo>
                  <a:lnTo>
                    <a:pt x="0" y="361950"/>
                  </a:lnTo>
                  <a:lnTo>
                    <a:pt x="66675" y="395288"/>
                  </a:lnTo>
                  <a:cubicBezTo>
                    <a:pt x="72348" y="416009"/>
                    <a:pt x="80672" y="435913"/>
                    <a:pt x="91440" y="454504"/>
                  </a:cubicBezTo>
                  <a:close/>
                  <a:moveTo>
                    <a:pt x="19050" y="297790"/>
                  </a:moveTo>
                  <a:lnTo>
                    <a:pt x="75000" y="270605"/>
                  </a:lnTo>
                  <a:lnTo>
                    <a:pt x="82782" y="266795"/>
                  </a:lnTo>
                  <a:lnTo>
                    <a:pt x="85058" y="258451"/>
                  </a:lnTo>
                  <a:cubicBezTo>
                    <a:pt x="90527" y="238987"/>
                    <a:pt x="98273" y="220236"/>
                    <a:pt x="108137" y="202587"/>
                  </a:cubicBezTo>
                  <a:lnTo>
                    <a:pt x="112147" y="195291"/>
                  </a:lnTo>
                  <a:lnTo>
                    <a:pt x="109518" y="187385"/>
                  </a:lnTo>
                  <a:lnTo>
                    <a:pt x="89421" y="127102"/>
                  </a:lnTo>
                  <a:lnTo>
                    <a:pt x="127073" y="89440"/>
                  </a:lnTo>
                  <a:lnTo>
                    <a:pt x="187338" y="109538"/>
                  </a:lnTo>
                  <a:lnTo>
                    <a:pt x="195482" y="112252"/>
                  </a:lnTo>
                  <a:lnTo>
                    <a:pt x="202911" y="107947"/>
                  </a:lnTo>
                  <a:cubicBezTo>
                    <a:pt x="220026" y="98012"/>
                    <a:pt x="238351" y="90328"/>
                    <a:pt x="257432" y="85087"/>
                  </a:cubicBezTo>
                  <a:lnTo>
                    <a:pt x="265652" y="82848"/>
                  </a:lnTo>
                  <a:lnTo>
                    <a:pt x="269462" y="75228"/>
                  </a:lnTo>
                  <a:lnTo>
                    <a:pt x="297542" y="19050"/>
                  </a:lnTo>
                  <a:lnTo>
                    <a:pt x="350044" y="19050"/>
                  </a:lnTo>
                  <a:lnTo>
                    <a:pt x="377190" y="75057"/>
                  </a:lnTo>
                  <a:lnTo>
                    <a:pt x="381000" y="82829"/>
                  </a:lnTo>
                  <a:lnTo>
                    <a:pt x="389344" y="85106"/>
                  </a:lnTo>
                  <a:cubicBezTo>
                    <a:pt x="408801" y="90583"/>
                    <a:pt x="427545" y="98332"/>
                    <a:pt x="445189" y="108194"/>
                  </a:cubicBezTo>
                  <a:lnTo>
                    <a:pt x="452495" y="112214"/>
                  </a:lnTo>
                  <a:lnTo>
                    <a:pt x="460400" y="109576"/>
                  </a:lnTo>
                  <a:lnTo>
                    <a:pt x="520665" y="89478"/>
                  </a:lnTo>
                  <a:lnTo>
                    <a:pt x="558317" y="127140"/>
                  </a:lnTo>
                  <a:lnTo>
                    <a:pt x="538220" y="187423"/>
                  </a:lnTo>
                  <a:lnTo>
                    <a:pt x="535505" y="195567"/>
                  </a:lnTo>
                  <a:lnTo>
                    <a:pt x="539810" y="202987"/>
                  </a:lnTo>
                  <a:cubicBezTo>
                    <a:pt x="549750" y="220106"/>
                    <a:pt x="557434" y="238438"/>
                    <a:pt x="562670" y="257527"/>
                  </a:cubicBezTo>
                  <a:lnTo>
                    <a:pt x="564966" y="265938"/>
                  </a:lnTo>
                  <a:lnTo>
                    <a:pt x="572824" y="269700"/>
                  </a:lnTo>
                  <a:lnTo>
                    <a:pt x="629603" y="296913"/>
                  </a:lnTo>
                  <a:lnTo>
                    <a:pt x="629603" y="349367"/>
                  </a:lnTo>
                  <a:lnTo>
                    <a:pt x="573453" y="377447"/>
                  </a:lnTo>
                  <a:lnTo>
                    <a:pt x="565833" y="381257"/>
                  </a:lnTo>
                  <a:lnTo>
                    <a:pt x="563594" y="389468"/>
                  </a:lnTo>
                  <a:cubicBezTo>
                    <a:pt x="558124" y="408931"/>
                    <a:pt x="550377" y="427682"/>
                    <a:pt x="540515" y="445332"/>
                  </a:cubicBezTo>
                  <a:lnTo>
                    <a:pt x="536505" y="452628"/>
                  </a:lnTo>
                  <a:lnTo>
                    <a:pt x="539134" y="460534"/>
                  </a:lnTo>
                  <a:lnTo>
                    <a:pt x="559232" y="520817"/>
                  </a:lnTo>
                  <a:lnTo>
                    <a:pt x="521580" y="558479"/>
                  </a:lnTo>
                  <a:lnTo>
                    <a:pt x="461315" y="538382"/>
                  </a:lnTo>
                  <a:lnTo>
                    <a:pt x="453171" y="535667"/>
                  </a:lnTo>
                  <a:lnTo>
                    <a:pt x="445741" y="539972"/>
                  </a:lnTo>
                  <a:cubicBezTo>
                    <a:pt x="428625" y="549909"/>
                    <a:pt x="410296" y="557593"/>
                    <a:pt x="391211" y="562832"/>
                  </a:cubicBezTo>
                  <a:lnTo>
                    <a:pt x="383000" y="565071"/>
                  </a:lnTo>
                  <a:lnTo>
                    <a:pt x="379190" y="572691"/>
                  </a:lnTo>
                  <a:lnTo>
                    <a:pt x="351111" y="628888"/>
                  </a:lnTo>
                  <a:lnTo>
                    <a:pt x="298494" y="628888"/>
                  </a:lnTo>
                  <a:lnTo>
                    <a:pt x="270424" y="572691"/>
                  </a:lnTo>
                  <a:lnTo>
                    <a:pt x="266614" y="565071"/>
                  </a:lnTo>
                  <a:lnTo>
                    <a:pt x="258394" y="562832"/>
                  </a:lnTo>
                  <a:cubicBezTo>
                    <a:pt x="238940" y="557355"/>
                    <a:pt x="220199" y="549606"/>
                    <a:pt x="202559" y="539744"/>
                  </a:cubicBezTo>
                  <a:lnTo>
                    <a:pt x="195253" y="535724"/>
                  </a:lnTo>
                  <a:lnTo>
                    <a:pt x="187347" y="538363"/>
                  </a:lnTo>
                  <a:lnTo>
                    <a:pt x="127083" y="558460"/>
                  </a:lnTo>
                  <a:lnTo>
                    <a:pt x="89430" y="520798"/>
                  </a:lnTo>
                  <a:lnTo>
                    <a:pt x="109538" y="460534"/>
                  </a:lnTo>
                  <a:lnTo>
                    <a:pt x="112243" y="452390"/>
                  </a:lnTo>
                  <a:lnTo>
                    <a:pt x="107947" y="444960"/>
                  </a:lnTo>
                  <a:cubicBezTo>
                    <a:pt x="98005" y="427843"/>
                    <a:pt x="90321" y="409511"/>
                    <a:pt x="85087" y="390420"/>
                  </a:cubicBezTo>
                  <a:lnTo>
                    <a:pt x="82839" y="382210"/>
                  </a:lnTo>
                  <a:lnTo>
                    <a:pt x="75219" y="378400"/>
                  </a:lnTo>
                  <a:lnTo>
                    <a:pt x="19050" y="35032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B9B5816-79CB-409E-97A0-6F433A31E278}"/>
                </a:ext>
              </a:extLst>
            </p:cNvPr>
            <p:cNvSpPr/>
            <p:nvPr/>
          </p:nvSpPr>
          <p:spPr>
            <a:xfrm>
              <a:off x="5981700" y="3314861"/>
              <a:ext cx="228600" cy="228600"/>
            </a:xfrm>
            <a:custGeom>
              <a:avLst/>
              <a:gdLst>
                <a:gd name="connsiteX0" fmla="*/ 114300 w 228600"/>
                <a:gd name="connsiteY0" fmla="*/ 228600 h 228600"/>
                <a:gd name="connsiteX1" fmla="*/ 228600 w 228600"/>
                <a:gd name="connsiteY1" fmla="*/ 114300 h 228600"/>
                <a:gd name="connsiteX2" fmla="*/ 114300 w 228600"/>
                <a:gd name="connsiteY2" fmla="*/ 0 h 228600"/>
                <a:gd name="connsiteX3" fmla="*/ 0 w 228600"/>
                <a:gd name="connsiteY3" fmla="*/ 114300 h 228600"/>
                <a:gd name="connsiteX4" fmla="*/ 114300 w 228600"/>
                <a:gd name="connsiteY4" fmla="*/ 228600 h 228600"/>
                <a:gd name="connsiteX5" fmla="*/ 114300 w 228600"/>
                <a:gd name="connsiteY5" fmla="*/ 18983 h 228600"/>
                <a:gd name="connsiteX6" fmla="*/ 209550 w 228600"/>
                <a:gd name="connsiteY6" fmla="*/ 114233 h 228600"/>
                <a:gd name="connsiteX7" fmla="*/ 114300 w 228600"/>
                <a:gd name="connsiteY7" fmla="*/ 209483 h 228600"/>
                <a:gd name="connsiteX8" fmla="*/ 19050 w 228600"/>
                <a:gd name="connsiteY8" fmla="*/ 114233 h 228600"/>
                <a:gd name="connsiteX9" fmla="*/ 114300 w 228600"/>
                <a:gd name="connsiteY9" fmla="*/ 18983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228600"/>
                  </a:moveTo>
                  <a:cubicBezTo>
                    <a:pt x="177426" y="228600"/>
                    <a:pt x="228600" y="177426"/>
                    <a:pt x="228600" y="114300"/>
                  </a:cubicBezTo>
                  <a:cubicBezTo>
                    <a:pt x="228600" y="51174"/>
                    <a:pt x="177426" y="0"/>
                    <a:pt x="114300" y="0"/>
                  </a:cubicBezTo>
                  <a:cubicBezTo>
                    <a:pt x="51174" y="0"/>
                    <a:pt x="0" y="51174"/>
                    <a:pt x="0" y="114300"/>
                  </a:cubicBezTo>
                  <a:cubicBezTo>
                    <a:pt x="199" y="177344"/>
                    <a:pt x="51256" y="228401"/>
                    <a:pt x="114300" y="228600"/>
                  </a:cubicBezTo>
                  <a:close/>
                  <a:moveTo>
                    <a:pt x="114300" y="18983"/>
                  </a:moveTo>
                  <a:cubicBezTo>
                    <a:pt x="166905" y="18983"/>
                    <a:pt x="209550" y="61629"/>
                    <a:pt x="209550" y="114233"/>
                  </a:cubicBezTo>
                  <a:cubicBezTo>
                    <a:pt x="209550" y="166838"/>
                    <a:pt x="166905" y="209483"/>
                    <a:pt x="114300" y="209483"/>
                  </a:cubicBezTo>
                  <a:cubicBezTo>
                    <a:pt x="61695" y="209483"/>
                    <a:pt x="19050" y="166838"/>
                    <a:pt x="19050" y="114233"/>
                  </a:cubicBezTo>
                  <a:cubicBezTo>
                    <a:pt x="19119" y="61656"/>
                    <a:pt x="61723" y="19052"/>
                    <a:pt x="114300" y="18983"/>
                  </a:cubicBez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3A2F7B35-07D1-440A-A5E6-0A0E5FBEB33A}"/>
              </a:ext>
            </a:extLst>
          </p:cNvPr>
          <p:cNvSpPr txBox="1"/>
          <p:nvPr/>
        </p:nvSpPr>
        <p:spPr>
          <a:xfrm>
            <a:off x="11582395" y="6459613"/>
            <a:ext cx="591127" cy="373906"/>
          </a:xfrm>
          <a:prstGeom prst="rect">
            <a:avLst/>
          </a:prstGeom>
          <a:noFill/>
        </p:spPr>
        <p:txBody>
          <a:bodyPr wrap="square" rtlCol="0">
            <a:spAutoFit/>
          </a:bodyPr>
          <a:lstStyle/>
          <a:p>
            <a:fld id="{B8CEE8B1-D315-4372-A1D5-1AF534C6C968}" type="slidenum">
              <a:rPr lang="en-US" b="1" smtClean="0">
                <a:solidFill>
                  <a:schemeClr val="bg1">
                    <a:lumMod val="75000"/>
                  </a:schemeClr>
                </a:solidFill>
                <a:latin typeface="Bradley Hand ITC" panose="03070402050302030203" pitchFamily="66" charset="0"/>
              </a:rPr>
              <a:t>9</a:t>
            </a:fld>
            <a:endParaRPr lang="en-US" b="1">
              <a:solidFill>
                <a:schemeClr val="bg1">
                  <a:lumMod val="75000"/>
                </a:schemeClr>
              </a:solidFill>
              <a:latin typeface="Bradley Hand ITC" panose="03070402050302030203" pitchFamily="66" charset="0"/>
            </a:endParaRPr>
          </a:p>
        </p:txBody>
      </p:sp>
      <p:sp>
        <p:nvSpPr>
          <p:cNvPr id="13" name="Title 1">
            <a:extLst>
              <a:ext uri="{FF2B5EF4-FFF2-40B4-BE49-F238E27FC236}">
                <a16:creationId xmlns:a16="http://schemas.microsoft.com/office/drawing/2014/main" id="{224FC20B-CAF7-4529-A21E-F76F1FF79E11}"/>
              </a:ext>
            </a:extLst>
          </p:cNvPr>
          <p:cNvSpPr>
            <a:spLocks noGrp="1"/>
          </p:cNvSpPr>
          <p:nvPr>
            <p:ph type="ctrTitle"/>
          </p:nvPr>
        </p:nvSpPr>
        <p:spPr>
          <a:xfrm>
            <a:off x="590550" y="0"/>
            <a:ext cx="9972261" cy="2387600"/>
          </a:xfrm>
        </p:spPr>
        <p:txBody>
          <a:bodyPr>
            <a:normAutofit/>
          </a:bodyPr>
          <a:lstStyle/>
          <a:p>
            <a:r>
              <a:rPr lang="en-US" sz="8800" u="sng">
                <a:ln w="15875">
                  <a:solidFill>
                    <a:srgbClr val="0070C0"/>
                  </a:solidFill>
                </a:ln>
                <a:solidFill>
                  <a:schemeClr val="bg1"/>
                </a:solidFill>
                <a:latin typeface="Bradley Hand ITC" panose="03070402050302030203" pitchFamily="66" charset="0"/>
              </a:rPr>
              <a:t>Initiatives</a:t>
            </a:r>
            <a:endParaRPr lang="en-US" sz="8800" u="sng">
              <a:ln w="15875">
                <a:solidFill>
                  <a:srgbClr val="0070C0"/>
                </a:solidFill>
              </a:ln>
              <a:solidFill>
                <a:schemeClr val="bg1"/>
              </a:solidFill>
              <a:latin typeface="Copperplate Gothic Light" panose="020E0507020206020404" pitchFamily="34" charset="0"/>
            </a:endParaRPr>
          </a:p>
        </p:txBody>
      </p:sp>
      <p:sp>
        <p:nvSpPr>
          <p:cNvPr id="14" name="TextBox 13">
            <a:extLst>
              <a:ext uri="{FF2B5EF4-FFF2-40B4-BE49-F238E27FC236}">
                <a16:creationId xmlns:a16="http://schemas.microsoft.com/office/drawing/2014/main" id="{B56B72CA-4B1C-45C2-896A-5C59097D2D40}"/>
              </a:ext>
            </a:extLst>
          </p:cNvPr>
          <p:cNvSpPr txBox="1"/>
          <p:nvPr/>
        </p:nvSpPr>
        <p:spPr>
          <a:xfrm>
            <a:off x="443845" y="2211321"/>
            <a:ext cx="11346499" cy="3477875"/>
          </a:xfrm>
          <a:prstGeom prst="rect">
            <a:avLst/>
          </a:prstGeom>
          <a:noFill/>
          <a:ln w="25400">
            <a:solidFill>
              <a:srgbClr val="00B0F0"/>
            </a:solidFill>
          </a:ln>
        </p:spPr>
        <p:txBody>
          <a:bodyPr wrap="square" lIns="91440" tIns="45720" rIns="91440" bIns="45720" rtlCol="0" anchor="t">
            <a:spAutoFit/>
          </a:bodyPr>
          <a:lstStyle/>
          <a:p>
            <a:r>
              <a:rPr lang="en-US" sz="4000" u="sng">
                <a:solidFill>
                  <a:schemeClr val="accent4">
                    <a:lumMod val="60000"/>
                    <a:lumOff val="40000"/>
                  </a:schemeClr>
                </a:solidFill>
                <a:latin typeface="Bradley Hand ITC"/>
              </a:rPr>
              <a:t>Outreach</a:t>
            </a:r>
          </a:p>
          <a:p>
            <a:r>
              <a:rPr lang="en-US" sz="4000">
                <a:solidFill>
                  <a:schemeClr val="accent4">
                    <a:lumMod val="60000"/>
                    <a:lumOff val="40000"/>
                  </a:schemeClr>
                </a:solidFill>
                <a:latin typeface="Bradley Hand ITC"/>
              </a:rPr>
              <a:t>Internal to DOC</a:t>
            </a:r>
          </a:p>
          <a:p>
            <a:pPr marL="1028700" lvl="1" indent="-571500">
              <a:buFont typeface="Wingdings" panose="05000000000000000000" pitchFamily="2" charset="2"/>
              <a:buChar char="§"/>
            </a:pPr>
            <a:r>
              <a:rPr lang="en-US" sz="2800">
                <a:solidFill>
                  <a:schemeClr val="bg1"/>
                </a:solidFill>
                <a:latin typeface="Bradley Hand ITC"/>
              </a:rPr>
              <a:t>Outreach sessions introduce The Lab to a larger audience during Bureau meetings, and meetings with PM, COR, and Procurement communities across DOC</a:t>
            </a:r>
          </a:p>
          <a:p>
            <a:pPr marL="1028700" lvl="1" indent="-571500">
              <a:buFont typeface="Wingdings" panose="05000000000000000000" pitchFamily="2" charset="2"/>
              <a:buChar char="§"/>
            </a:pPr>
            <a:r>
              <a:rPr lang="en-US" sz="2800">
                <a:solidFill>
                  <a:schemeClr val="bg1"/>
                </a:solidFill>
                <a:latin typeface="Bradley Hand ITC"/>
              </a:rPr>
              <a:t>Attended team training events and met with individual team members to discuss their acquisition strategy</a:t>
            </a:r>
          </a:p>
        </p:txBody>
      </p:sp>
    </p:spTree>
    <p:extLst>
      <p:ext uri="{BB962C8B-B14F-4D97-AF65-F5344CB8AC3E}">
        <p14:creationId xmlns:p14="http://schemas.microsoft.com/office/powerpoint/2010/main" val="19166356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5E2B57A88F40B439AD1F285A3AF915F" ma:contentTypeVersion="13" ma:contentTypeDescription="Create a new document." ma:contentTypeScope="" ma:versionID="ac1c7bc315b9f8a1ca2bf89ed56cfeee">
  <xsd:schema xmlns:xsd="http://www.w3.org/2001/XMLSchema" xmlns:xs="http://www.w3.org/2001/XMLSchema" xmlns:p="http://schemas.microsoft.com/office/2006/metadata/properties" xmlns:ns2="846620ac-cd39-4512-a134-dff5a51a5528" xmlns:ns3="ab7d630b-5c11-4a81-a845-e660ac2e8994" targetNamespace="http://schemas.microsoft.com/office/2006/metadata/properties" ma:root="true" ma:fieldsID="45674ddd193669788ff5a0801ebb8f69" ns2:_="" ns3:_="">
    <xsd:import namespace="846620ac-cd39-4512-a134-dff5a51a5528"/>
    <xsd:import namespace="ab7d630b-5c11-4a81-a845-e660ac2e899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6620ac-cd39-4512-a134-dff5a51a55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10d4ad75-a42b-4783-84ed-a698db182b0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b7d630b-5c11-4a81-a845-e660ac2e8994"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3fdad710-dbaa-48a9-9561-71eecd13c171}" ma:internalName="TaxCatchAll" ma:showField="CatchAllData" ma:web="ab7d630b-5c11-4a81-a845-e660ac2e899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b7d630b-5c11-4a81-a845-e660ac2e8994" xsi:nil="true"/>
    <lcf76f155ced4ddcb4097134ff3c332f xmlns="846620ac-cd39-4512-a134-dff5a51a552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026E259-9018-4CD6-9373-AAA29CA1BC67}">
  <ds:schemaRefs>
    <ds:schemaRef ds:uri="846620ac-cd39-4512-a134-dff5a51a5528"/>
    <ds:schemaRef ds:uri="ab7d630b-5c11-4a81-a845-e660ac2e899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D5DF9EE-347C-4C7C-94B4-2E64C07422EA}">
  <ds:schemaRefs>
    <ds:schemaRef ds:uri="846620ac-cd39-4512-a134-dff5a51a5528"/>
    <ds:schemaRef ds:uri="ab7d630b-5c11-4a81-a845-e660ac2e899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FFD08DF-DDB2-4245-B3BF-FA63C69A596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4711</Words>
  <Application>Microsoft Office PowerPoint</Application>
  <PresentationFormat>Widescreen</PresentationFormat>
  <Paragraphs>524</Paragraphs>
  <Slides>49</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49</vt:i4>
      </vt:variant>
    </vt:vector>
  </HeadingPairs>
  <TitlesOfParts>
    <vt:vector size="63" baseType="lpstr">
      <vt:lpstr>Yu Gothic UI Light</vt:lpstr>
      <vt:lpstr>Agency FB</vt:lpstr>
      <vt:lpstr>Arial</vt:lpstr>
      <vt:lpstr>Bradley Hand ITC</vt:lpstr>
      <vt:lpstr>Calibri</vt:lpstr>
      <vt:lpstr>Calibri Light</vt:lpstr>
      <vt:lpstr>Century</vt:lpstr>
      <vt:lpstr>Copperplate Gothic Light</vt:lpstr>
      <vt:lpstr>Corbel Light</vt:lpstr>
      <vt:lpstr>Franklin Gothic Medium</vt:lpstr>
      <vt:lpstr>Freestyle Script</vt:lpstr>
      <vt:lpstr>Pristina</vt:lpstr>
      <vt:lpstr>Wingdings</vt:lpstr>
      <vt:lpstr>Office Theme</vt:lpstr>
      <vt:lpstr>The Lab:  Cultivating Innovation</vt:lpstr>
      <vt:lpstr>Regulatory Environment</vt:lpstr>
      <vt:lpstr>Regulatory Environment</vt:lpstr>
      <vt:lpstr>What is the added value?</vt:lpstr>
      <vt:lpstr>Support from leadership</vt:lpstr>
      <vt:lpstr>Important highlights </vt:lpstr>
      <vt:lpstr>What is The Lab?</vt:lpstr>
      <vt:lpstr>Acquisition Defined</vt:lpstr>
      <vt:lpstr>Initiatives</vt:lpstr>
      <vt:lpstr>Initiatives</vt:lpstr>
      <vt:lpstr>Initiatives</vt:lpstr>
      <vt:lpstr>Initiatives</vt:lpstr>
      <vt:lpstr>The Lab Website</vt:lpstr>
      <vt:lpstr>What does The Lab do?</vt:lpstr>
      <vt:lpstr>Cultivating creativity</vt:lpstr>
      <vt:lpstr>Cultivating creativity</vt:lpstr>
      <vt:lpstr>Idea Bank</vt:lpstr>
      <vt:lpstr>Innovation Labs</vt:lpstr>
      <vt:lpstr>AIA Council</vt:lpstr>
      <vt:lpstr>AIA Council</vt:lpstr>
      <vt:lpstr>AIA Council</vt:lpstr>
      <vt:lpstr>The Innovation Council</vt:lpstr>
      <vt:lpstr>Meet The  Innovation Council</vt:lpstr>
      <vt:lpstr>Meet The  Innovation Council</vt:lpstr>
      <vt:lpstr>Meet The  Innovation Council</vt:lpstr>
      <vt:lpstr>Meet The  Innovation Council</vt:lpstr>
      <vt:lpstr>Meet The  Innovation Council</vt:lpstr>
      <vt:lpstr>Meet The  Innovation Council</vt:lpstr>
      <vt:lpstr>Meet The  Innovation Council</vt:lpstr>
      <vt:lpstr>Meet The  Innovation Council</vt:lpstr>
      <vt:lpstr>Meet The  Innovation Council</vt:lpstr>
      <vt:lpstr>Meet The  Innovation Council</vt:lpstr>
      <vt:lpstr>Meet The  Innovation Council</vt:lpstr>
      <vt:lpstr>Meet The  Innovation Council</vt:lpstr>
      <vt:lpstr>Meet The  Innovation Council</vt:lpstr>
      <vt:lpstr>Meet The  Innovation Council</vt:lpstr>
      <vt:lpstr>Meet The  Innovation Council</vt:lpstr>
      <vt:lpstr>Badging Program</vt:lpstr>
      <vt:lpstr>Innovator Badges</vt:lpstr>
      <vt:lpstr>Coach Badges</vt:lpstr>
      <vt:lpstr>Inventor Badge</vt:lpstr>
      <vt:lpstr>Case Studies</vt:lpstr>
      <vt:lpstr>Success Stories</vt:lpstr>
      <vt:lpstr>Success Stories</vt:lpstr>
      <vt:lpstr>Success Stories</vt:lpstr>
      <vt:lpstr>Success Stories</vt:lpstr>
      <vt:lpstr>Join our team</vt:lpstr>
      <vt:lpstr>Recap of things to take away</vt:lpstr>
      <vt:lpstr>Collaborate with 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Fam, Christine (Contractor)</dc:creator>
  <cp:lastModifiedBy>Dabney, Crystal (Federal)</cp:lastModifiedBy>
  <cp:revision>2</cp:revision>
  <dcterms:created xsi:type="dcterms:W3CDTF">2021-12-23T16:33:47Z</dcterms:created>
  <dcterms:modified xsi:type="dcterms:W3CDTF">2022-05-12T18:19:23Z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0x01010085E2B57A88F40B439AD1F285A3AF915F</vt:lpwstr>
  </property>
  <property fmtid="{D5CDD505-2E9C-101B-9397-08002B2CF9AE}" pid="3" name="MediaServiceImageTags">
    <vt:lpwstr/>
  </property>
</Properties>
</file>